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13_568B9254.xml" ContentType="application/vnd.ms-powerpoint.comments+xml"/>
  <Override PartName="/ppt/comments/modernComment_117_78867199.xml" ContentType="application/vnd.ms-powerpoint.comments+xml"/>
  <Override PartName="/ppt/comments/modernComment_118_70CA160D.xml" ContentType="application/vnd.ms-powerpoint.comments+xml"/>
  <Override PartName="/ppt/comments/modernComment_107_0.xml" ContentType="application/vnd.ms-powerpoint.comments+xml"/>
  <Override PartName="/ppt/notesSlides/notesSlide4.xml" ContentType="application/vnd.openxmlformats-officedocument.presentationml.notesSlide+xml"/>
  <Override PartName="/ppt/comments/modernComment_119_4CC68AAC.xml" ContentType="application/vnd.ms-powerpoint.comments+xml"/>
  <Override PartName="/ppt/comments/modernComment_11A_D7F9C7BB.xml" ContentType="application/vnd.ms-powerpoint.comments+xml"/>
  <Override PartName="/ppt/comments/modernComment_11B_528D0C53.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52" r:id="rId1"/>
  </p:sldMasterIdLst>
  <p:notesMasterIdLst>
    <p:notesMasterId r:id="rId14"/>
  </p:notesMasterIdLst>
  <p:sldIdLst>
    <p:sldId id="256" r:id="rId2"/>
    <p:sldId id="257" r:id="rId3"/>
    <p:sldId id="258" r:id="rId4"/>
    <p:sldId id="259" r:id="rId5"/>
    <p:sldId id="260" r:id="rId6"/>
    <p:sldId id="275" r:id="rId7"/>
    <p:sldId id="279" r:id="rId8"/>
    <p:sldId id="280" r:id="rId9"/>
    <p:sldId id="263" r:id="rId10"/>
    <p:sldId id="281" r:id="rId11"/>
    <p:sldId id="282" r:id="rId12"/>
    <p:sldId id="283" r:id="rId13"/>
  </p:sldIdLst>
  <p:sldSz cx="18288000" cy="10287000"/>
  <p:notesSz cx="6858000" cy="9144000"/>
  <p:embeddedFontLst>
    <p:embeddedFont>
      <p:font typeface="Helvetica World Bold" panose="020B0604020202020204" charset="-128"/>
      <p:regular r:id="rId15"/>
    </p:embeddedFont>
    <p:embeddedFont>
      <p:font typeface="Berlin Sans FB" panose="020E0602020502020306" pitchFamily="34" charset="0"/>
      <p:regular r:id="rId16"/>
      <p:bold r:id="rId17"/>
    </p:embeddedFont>
    <p:embeddedFont>
      <p:font typeface="DM Sans Bold" pitchFamily="2" charset="0"/>
      <p:regular r:id="rId18"/>
      <p:bold r:id="rId19"/>
    </p:embeddedFont>
    <p:embeddedFont>
      <p:font typeface="Dubai" panose="020B0503030403030204" pitchFamily="34" charset="-78"/>
      <p:regular r:id="rId20"/>
      <p:bold r:id="rId21"/>
      <p:italic r:id="rId22"/>
      <p:boldItalic r:id="rId23"/>
    </p:embeddedFont>
    <p:embeddedFont>
      <p:font typeface="Gilroy Bold" panose="020B0604020202020204" charset="0"/>
      <p:regular r:id="rId24"/>
      <p:bold r:id="rId25"/>
    </p:embeddedFont>
    <p:embeddedFont>
      <p:font typeface="Helios" panose="020B0604020202020204" charset="0"/>
      <p:regular r:id="rId26"/>
    </p:embeddedFont>
    <p:embeddedFont>
      <p:font typeface="Helios Bold" panose="020B0604020202020204" charset="0"/>
      <p:regular r:id="rId27"/>
      <p:bold r:id="rId28"/>
    </p:embeddedFont>
    <p:embeddedFont>
      <p:font typeface="Inter" panose="020B0604020202020204" charset="0"/>
      <p:regular r:id="rId29"/>
    </p:embeddedFont>
    <p:embeddedFont>
      <p:font typeface="Inter Bold" panose="020B0604020202020204" charset="0"/>
      <p:regular r:id="rId30"/>
      <p:bold r:id="rId31"/>
    </p:embeddedFont>
    <p:embeddedFont>
      <p:font typeface="Montserrat" panose="00000500000000000000" pitchFamily="2" charset="0"/>
      <p:regular r:id="rId32"/>
      <p:bold r:id="rId33"/>
      <p:italic r:id="rId34"/>
      <p:boldItalic r:id="rId35"/>
    </p:embeddedFont>
    <p:embeddedFont>
      <p:font typeface="Montserrat Bold" panose="00000800000000000000" pitchFamily="2" charset="0"/>
      <p:regular r:id="rId36"/>
      <p:bold r:id="rId37"/>
    </p:embeddedFont>
    <p:embeddedFont>
      <p:font typeface="Neue Haas Grotesk Text Pro" panose="020B0504020202020204" pitchFamily="34" charset="0"/>
      <p:regular r:id="rId38"/>
      <p:bold r:id="rId39"/>
      <p:italic r:id="rId40"/>
      <p:boldItalic r:id="rId41"/>
    </p:embeddedFont>
    <p:embeddedFont>
      <p:font typeface="Open Sauce" panose="020B0604020202020204" charset="0"/>
      <p:regular r:id="rId42"/>
    </p:embeddedFont>
    <p:embeddedFont>
      <p:font typeface="Open Sauce Bold" panose="020B0604020202020204" charset="0"/>
      <p:regular r:id="rId43"/>
      <p:bold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903AA5-2384-908D-CD5D-9359155B7A54}" name="Ashok Nagarajan" initials="AN" userId="S::ashok.n@vmaxhealthtech.com::b4f76332-4ed7-4fb7-b01d-efa0ec74324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CFCFC"/>
    <a:srgbClr val="14404B"/>
    <a:srgbClr val="2F6563"/>
    <a:srgbClr val="133F4A"/>
    <a:srgbClr val="00D1B7"/>
    <a:srgbClr val="000000"/>
    <a:srgbClr val="00D1B8"/>
    <a:srgbClr val="DF84A3"/>
    <a:srgbClr val="195C40"/>
    <a:srgbClr val="1478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26B7EA-3693-C2E1-6FAE-DC396AB73754}" v="3" dt="2026-02-09T12:48:50.1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9" Type="http://schemas.openxmlformats.org/officeDocument/2006/relationships/font" Target="fonts/font25.fntdata"/><Relationship Id="rId21" Type="http://schemas.openxmlformats.org/officeDocument/2006/relationships/font" Target="fonts/font7.fntdata"/><Relationship Id="rId34" Type="http://schemas.openxmlformats.org/officeDocument/2006/relationships/font" Target="fonts/font20.fntdata"/><Relationship Id="rId42" Type="http://schemas.openxmlformats.org/officeDocument/2006/relationships/font" Target="fonts/font28.fntdata"/><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2.fntdata"/><Relationship Id="rId29" Type="http://schemas.openxmlformats.org/officeDocument/2006/relationships/font" Target="fonts/font15.fntdata"/><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font" Target="fonts/font18.fntdata"/><Relationship Id="rId37" Type="http://schemas.openxmlformats.org/officeDocument/2006/relationships/font" Target="fonts/font23.fntdata"/><Relationship Id="rId40" Type="http://schemas.openxmlformats.org/officeDocument/2006/relationships/font" Target="fonts/font26.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font" Target="fonts/font22.fntdata"/><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font" Target="fonts/font17.fntdata"/><Relationship Id="rId44" Type="http://schemas.openxmlformats.org/officeDocument/2006/relationships/font" Target="fonts/font3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font" Target="fonts/font21.fntdata"/><Relationship Id="rId43" Type="http://schemas.openxmlformats.org/officeDocument/2006/relationships/font" Target="fonts/font29.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font" Target="fonts/font19.fntdata"/><Relationship Id="rId38" Type="http://schemas.openxmlformats.org/officeDocument/2006/relationships/font" Target="fonts/font24.fntdata"/><Relationship Id="rId46" Type="http://schemas.openxmlformats.org/officeDocument/2006/relationships/viewProps" Target="viewProps.xml"/><Relationship Id="rId20" Type="http://schemas.openxmlformats.org/officeDocument/2006/relationships/font" Target="fonts/font6.fntdata"/><Relationship Id="rId41" Type="http://schemas.openxmlformats.org/officeDocument/2006/relationships/font" Target="fonts/font27.fntdata"/><Relationship Id="rId1" Type="http://schemas.openxmlformats.org/officeDocument/2006/relationships/slideMaster" Target="slideMasters/slideMaster1.xml"/><Relationship Id="rId6" Type="http://schemas.openxmlformats.org/officeDocument/2006/relationships/slide" Target="slides/slide5.xml"/></Relationships>
</file>

<file path=ppt/comments/modernComment_11A_D7F9C7BB.xml><?xml version="1.0" encoding="utf-8"?>
<p188:cmLst xmlns:a="http://schemas.openxmlformats.org/drawingml/2006/main" xmlns:r="http://schemas.openxmlformats.org/officeDocument/2006/relationships" xmlns:p188="http://schemas.microsoft.com/office/powerpoint/2018/8/main">
  <p188:cm id="{622AB242-E963-4D84-82EB-8ACCC03B0918}" authorId="{49903AA5-2384-908D-CD5D-9359155B7A54}" status="resolved" created="2025-10-14T08:03:42.165" complete="100000">
    <ac:deMkLst xmlns:ac="http://schemas.microsoft.com/office/drawing/2013/main/command">
      <pc:docMk xmlns:pc="http://schemas.microsoft.com/office/powerpoint/2013/main/command"/>
      <pc:sldMk xmlns:pc="http://schemas.microsoft.com/office/powerpoint/2013/main/command" cId="0" sldId="270"/>
      <ac:spMk id="42" creationId="{00000000-0000-0000-0000-000000000000}"/>
    </ac:deMkLst>
    <p188:txBody>
      <a:bodyPr/>
      <a:lstStyle/>
      <a:p>
        <a:r>
          <a:rPr lang="en-US"/>
          <a:t>should conform what we are going to provide coupon code or QR code </a:t>
        </a:r>
      </a:p>
    </p188:txBody>
  </p188:cm>
</p188:cmLst>
</file>

<file path=ppt/comments/modernComment_11B_528D0C53.xml><?xml version="1.0" encoding="utf-8"?>
<p188:cmLst xmlns:a="http://schemas.openxmlformats.org/drawingml/2006/main" xmlns:r="http://schemas.openxmlformats.org/officeDocument/2006/relationships" xmlns:p188="http://schemas.microsoft.com/office/powerpoint/2018/8/main">
  <p188:cm id="{037D2656-C5FF-436B-A409-1EF19F2ADBAA}" authorId="{49903AA5-2384-908D-CD5D-9359155B7A54}" status="resolved" created="2025-10-14T08:04:03.759" complete="100000">
    <pc:sldMkLst xmlns:pc="http://schemas.microsoft.com/office/powerpoint/2013/main/command">
      <pc:docMk/>
      <pc:sldMk cId="2165124885" sldId="278"/>
    </pc:sldMkLst>
    <p188:txBody>
      <a:bodyPr/>
      <a:lstStyle/>
      <a:p>
        <a:r>
          <a:rPr lang="en-US"/>
          <a:t>number projection has to be discussed, also the projection should be in straight line format from left to right</a:t>
        </a:r>
      </a:p>
    </p188:txBody>
  </p188:cm>
</p188:cmLst>
</file>

<file path=ppt/comments/modernComment_107_0.xml><?xml version="1.0" encoding="utf-8"?>
<p188:cmLst xmlns:a="http://schemas.openxmlformats.org/drawingml/2006/main" xmlns:r="http://schemas.openxmlformats.org/officeDocument/2006/relationships" xmlns:p188="http://schemas.microsoft.com/office/powerpoint/2018/8/main">
  <p188:cm id="{DD77E58C-97E0-4339-B30F-C96968989583}" authorId="{49903AA5-2384-908D-CD5D-9359155B7A54}" status="resolved" created="2025-10-14T07:55:50.917" complete="100000">
    <pc:sldMkLst xmlns:pc="http://schemas.microsoft.com/office/powerpoint/2013/main/command">
      <pc:docMk/>
      <pc:sldMk cId="0" sldId="263"/>
    </pc:sldMkLst>
    <p188:txBody>
      <a:bodyPr/>
      <a:lstStyle/>
      <a:p>
        <a:r>
          <a:rPr lang="en-US"/>
          <a:t>icon has to be changed for be the bridge </a:t>
        </a:r>
      </a:p>
    </p188:txBody>
  </p188:cm>
</p188:cmLst>
</file>

<file path=ppt/comments/modernComment_113_568B9254.xml><?xml version="1.0" encoding="utf-8"?>
<p188:cmLst xmlns:a="http://schemas.openxmlformats.org/drawingml/2006/main" xmlns:r="http://schemas.openxmlformats.org/officeDocument/2006/relationships" xmlns:p188="http://schemas.microsoft.com/office/powerpoint/2018/8/main">
  <p188:cm id="{9703B41D-FE6B-4D03-8979-243499AE6786}" authorId="{49903AA5-2384-908D-CD5D-9359155B7A54}" status="resolved" created="2025-10-14T06:50:23.582" complete="100000">
    <pc:sldMkLst xmlns:pc="http://schemas.microsoft.com/office/powerpoint/2013/main/command">
      <pc:docMk/>
      <pc:sldMk cId="1451987540" sldId="275"/>
    </pc:sldMkLst>
    <p188:txBody>
      <a:bodyPr/>
      <a:lstStyle/>
      <a:p>
        <a:r>
          <a:rPr lang="en-US"/>
          <a:t>Professional pictures to be added also add full name and also mention if they are doctors, also mention dr degree, also align the doctors accordingly, also add real images to fitness &amp; nutrition coach</a:t>
        </a:r>
      </a:p>
    </p188:txBody>
  </p188:cm>
</p188:cmLst>
</file>

<file path=ppt/comments/modernComment_117_78867199.xml><?xml version="1.0" encoding="utf-8"?>
<p188:cmLst xmlns:a="http://schemas.openxmlformats.org/drawingml/2006/main" xmlns:r="http://schemas.openxmlformats.org/officeDocument/2006/relationships" xmlns:p188="http://schemas.microsoft.com/office/powerpoint/2018/8/main">
  <p188:cm id="{38DFDA77-14A6-4024-BFC4-753018C7CF89}" authorId="{49903AA5-2384-908D-CD5D-9359155B7A54}" status="resolved" created="2025-10-14T07:00:01.837" complete="100000">
    <pc:sldMkLst xmlns:pc="http://schemas.microsoft.com/office/powerpoint/2013/main/command">
      <pc:docMk/>
      <pc:sldMk cId="2022076825" sldId="279"/>
    </pc:sldMkLst>
    <p188:txBody>
      <a:bodyPr/>
      <a:lstStyle/>
      <a:p>
        <a:r>
          <a:rPr lang="en-US"/>
          <a:t>add we are in 40+ country, come up some new design or something</a:t>
        </a:r>
      </a:p>
    </p188:txBody>
  </p188:cm>
</p188:cmLst>
</file>

<file path=ppt/comments/modernComment_118_70CA160D.xml><?xml version="1.0" encoding="utf-8"?>
<p188:cmLst xmlns:a="http://schemas.openxmlformats.org/drawingml/2006/main" xmlns:r="http://schemas.openxmlformats.org/officeDocument/2006/relationships" xmlns:p188="http://schemas.microsoft.com/office/powerpoint/2018/8/main">
  <p188:cm id="{08E71664-59E0-4720-87D3-2463DCCCAE67}" authorId="{49903AA5-2384-908D-CD5D-9359155B7A54}" status="resolved" created="2025-10-14T10:10:11.772" complete="100000">
    <pc:sldMkLst xmlns:pc="http://schemas.microsoft.com/office/powerpoint/2013/main/command">
      <pc:docMk/>
      <pc:sldMk cId="971757108" sldId="277"/>
    </pc:sldMkLst>
    <p188:txBody>
      <a:bodyPr/>
      <a:lstStyle/>
      <a:p>
        <a:r>
          <a:rPr lang="en-US"/>
          <a:t>texts are not visible &amp; can give white colour to the background of the box </a:t>
        </a:r>
      </a:p>
    </p188:txBody>
  </p188:cm>
</p188:cmLst>
</file>

<file path=ppt/comments/modernComment_119_4CC68AAC.xml><?xml version="1.0" encoding="utf-8"?>
<p188:cmLst xmlns:a="http://schemas.openxmlformats.org/drawingml/2006/main" xmlns:r="http://schemas.openxmlformats.org/officeDocument/2006/relationships" xmlns:p188="http://schemas.microsoft.com/office/powerpoint/2018/8/main">
  <p188:cm id="{2942EF42-2A67-4688-9A26-615C33E8198B}" authorId="{49903AA5-2384-908D-CD5D-9359155B7A54}" status="resolved" created="2025-10-14T07:59:51.832" complete="100000">
    <ac:txMkLst xmlns:ac="http://schemas.microsoft.com/office/drawing/2013/main/command">
      <pc:docMk xmlns:pc="http://schemas.microsoft.com/office/powerpoint/2013/main/command"/>
      <pc:sldMk xmlns:pc="http://schemas.microsoft.com/office/powerpoint/2013/main/command" cId="0" sldId="269"/>
      <ac:spMk id="27" creationId="{8D7B9D9A-DD8D-01FF-CC39-701654FB459B}"/>
      <ac:txMk cp="0" len="67">
        <ac:context len="68" hash="1986217065"/>
      </ac:txMk>
    </ac:txMkLst>
    <p188:pos x="1125415" y="1881553"/>
    <p188:txBody>
      <a:bodyPr/>
      <a:lstStyle/>
      <a:p>
        <a:r>
          <a:rPr lang="en-US"/>
          <a:t>Add                                                           1. We follow ICMR and NIN-approved nutrition guidelines.
2. Our plans are clinically designed to suit users unique health profile.
3. No fad diets - just sustainable, long-term results.
4. Every user is guided by a certified dietitian. - include these 4 points as well</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B5A9EF-7618-4C4C-9F26-59D88AE026E8}" type="datetimeFigureOut">
              <a:t>2/10/2026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85505A-DA4A-4BAF-A920-82BFA86DC50B}" type="slidenum">
              <a:t>‹#›</a:t>
            </a:fld>
            <a:endParaRPr lang="en-US"/>
          </a:p>
        </p:txBody>
      </p:sp>
    </p:spTree>
    <p:extLst>
      <p:ext uri="{BB962C8B-B14F-4D97-AF65-F5344CB8AC3E}">
        <p14:creationId xmlns:p14="http://schemas.microsoft.com/office/powerpoint/2010/main" val="1370094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In today’s wellness and maternal care landscape, partnerships are no longer optional but essential. Collaborations allow brands to tap into trusted communities like </a:t>
            </a:r>
            <a:r>
              <a:rPr lang="en-US" err="1"/>
              <a:t>FitMom</a:t>
            </a:r>
            <a:r>
              <a:rPr lang="en-US"/>
              <a:t> Club, where authenticity and credibility matter most. By joining forces, we can extend our reach, share resources, and create programs that resonate deeply with mothers and families. This not only reduces marketing costs but also builds stronger brand equity through meaningful engagement. Ultimately, brand partnerships in this space open new growth channels while delivering real value to the communities we serve</a:t>
            </a:r>
          </a:p>
        </p:txBody>
      </p:sp>
      <p:sp>
        <p:nvSpPr>
          <p:cNvPr id="4" name="Slide Number Placeholder 3"/>
          <p:cNvSpPr>
            <a:spLocks noGrp="1"/>
          </p:cNvSpPr>
          <p:nvPr>
            <p:ph type="sldNum" sz="quarter" idx="5"/>
          </p:nvPr>
        </p:nvSpPr>
        <p:spPr/>
        <p:txBody>
          <a:bodyPr/>
          <a:lstStyle/>
          <a:p>
            <a:fld id="{C485505A-DA4A-4BAF-A920-82BFA86DC50B}" type="slidenum">
              <a:rPr lang="en-US"/>
              <a:t>1</a:t>
            </a:fld>
            <a:endParaRPr lang="en-US"/>
          </a:p>
        </p:txBody>
      </p:sp>
    </p:spTree>
    <p:extLst>
      <p:ext uri="{BB962C8B-B14F-4D97-AF65-F5344CB8AC3E}">
        <p14:creationId xmlns:p14="http://schemas.microsoft.com/office/powerpoint/2010/main" val="3188685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To give you a clear roadmap of today’s discussion, we’ll begin with a quick introduction about </a:t>
            </a:r>
            <a:r>
              <a:rPr lang="en-US" err="1"/>
              <a:t>FitMom</a:t>
            </a:r>
            <a:r>
              <a:rPr lang="en-US"/>
              <a:t> Club and our journey, followed by an overview of our core team that drives this vision. Then we’ll walk through our program offerings and the influencer revenue model that strengthens our community engagement. From there, we’ll move into the brand partnership model and highlight the key benefits such collaborations can bring. We’ll also showcase our growth and milestones so far, and finally, we’ll conclude with the opportunities ahead and the next steps to take this partnership forward</a:t>
            </a:r>
          </a:p>
        </p:txBody>
      </p:sp>
      <p:sp>
        <p:nvSpPr>
          <p:cNvPr id="4" name="Slide Number Placeholder 3"/>
          <p:cNvSpPr>
            <a:spLocks noGrp="1"/>
          </p:cNvSpPr>
          <p:nvPr>
            <p:ph type="sldNum" sz="quarter" idx="5"/>
          </p:nvPr>
        </p:nvSpPr>
        <p:spPr/>
        <p:txBody>
          <a:bodyPr/>
          <a:lstStyle/>
          <a:p>
            <a:fld id="{C485505A-DA4A-4BAF-A920-82BFA86DC50B}" type="slidenum">
              <a:rPr lang="en-US"/>
              <a:t>2</a:t>
            </a:fld>
            <a:endParaRPr lang="en-US"/>
          </a:p>
        </p:txBody>
      </p:sp>
    </p:spTree>
    <p:extLst>
      <p:ext uri="{BB962C8B-B14F-4D97-AF65-F5344CB8AC3E}">
        <p14:creationId xmlns:p14="http://schemas.microsoft.com/office/powerpoint/2010/main" val="625448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Our team at FitMom Club is a passionate group of professionals who bring together expertise in wellness, fitness, nutrition, technology, and community building. Each member plays a key role in driving our vision of empowering mothers and families with holistic solutions. What makes us strong is not just our individual skills but our collective commitment to creating meaningful impact and delivering trusted programs. This combination of knowledge, passion, and purpose ensures that we are well-positioned to build long-term and impactful partnerships.</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C485505A-DA4A-4BAF-A920-82BFA86DC50B}" type="slidenum">
              <a:rPr lang="en-US"/>
              <a:t>5</a:t>
            </a:fld>
            <a:endParaRPr lang="en-US"/>
          </a:p>
        </p:txBody>
      </p:sp>
    </p:spTree>
    <p:extLst>
      <p:ext uri="{BB962C8B-B14F-4D97-AF65-F5344CB8AC3E}">
        <p14:creationId xmlns:p14="http://schemas.microsoft.com/office/powerpoint/2010/main" val="3346107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38B1E-56A8-8F76-8916-1D86A0275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C1A87-495C-3081-39DC-3D4D94B68A7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10CEB85-78EA-BE2D-9588-2EE9CB2C0555}"/>
              </a:ext>
            </a:extLst>
          </p:cNvPr>
          <p:cNvSpPr>
            <a:spLocks noGrp="1"/>
          </p:cNvSpPr>
          <p:nvPr>
            <p:ph type="body" idx="1"/>
          </p:nvPr>
        </p:nvSpPr>
        <p:spPr/>
        <p:txBody>
          <a:bodyPr/>
          <a:lstStyle/>
          <a:p>
            <a:r>
              <a:rPr lang="en-US"/>
              <a:t>Support during pregnancy and postnatal recovery: Guided workout sessions for each trimester &amp; DR, customized diet plans for mom’s health, lactation support, and baby’s growth.</a:t>
            </a:r>
          </a:p>
          <a:p>
            <a:endParaRPr lang="en-US"/>
          </a:p>
          <a:p>
            <a:r>
              <a:rPr lang="en-US"/>
              <a:t>Strengthens </a:t>
            </a:r>
            <a:r>
              <a:rPr lang="en-US" err="1"/>
              <a:t>Momz</a:t>
            </a:r>
            <a:r>
              <a:rPr lang="en-US"/>
              <a:t> Cradle’s brand loyalty: By offering wellness coupon cards with every purchase, </a:t>
            </a:r>
            <a:r>
              <a:rPr lang="en-US" err="1"/>
              <a:t>Momz</a:t>
            </a:r>
            <a:r>
              <a:rPr lang="en-US"/>
              <a:t> Cradle adds value to their customers beyond selling maternity wears. Moms/ Buyers see the brand as a true care partner who support their health and wellness. This creates stronger emotional connections, repeat purchases and long-term loyalty.</a:t>
            </a:r>
          </a:p>
          <a:p>
            <a:endParaRPr lang="en-US">
              <a:cs typeface="+mn-lt"/>
            </a:endParaRPr>
          </a:p>
          <a:p>
            <a:r>
              <a:rPr lang="en-US"/>
              <a:t>Strengthens </a:t>
            </a:r>
            <a:r>
              <a:rPr lang="en-US" err="1"/>
              <a:t>Momz</a:t>
            </a:r>
            <a:r>
              <a:rPr lang="en-US"/>
              <a:t> Cradle’s brand loyalty: Through this partnership, </a:t>
            </a:r>
            <a:r>
              <a:rPr lang="en-US" err="1"/>
              <a:t>Momz</a:t>
            </a:r>
            <a:r>
              <a:rPr lang="en-US"/>
              <a:t> Cradle can build deeper emotional connections with mothers, creating trust, repeat engagement, and long-term brand loyalty within the parenting community.</a:t>
            </a:r>
            <a:br>
              <a:rPr lang="en-US">
                <a:cs typeface="+mn-lt"/>
              </a:rPr>
            </a:br>
            <a:br>
              <a:rPr lang="en-US">
                <a:cs typeface="+mn-lt"/>
              </a:rPr>
            </a:b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182708DB-429F-F840-1594-A890F4DF76C0}"/>
              </a:ext>
            </a:extLst>
          </p:cNvPr>
          <p:cNvSpPr>
            <a:spLocks noGrp="1"/>
          </p:cNvSpPr>
          <p:nvPr>
            <p:ph type="sldNum" sz="quarter" idx="5"/>
          </p:nvPr>
        </p:nvSpPr>
        <p:spPr/>
        <p:txBody>
          <a:bodyPr/>
          <a:lstStyle/>
          <a:p>
            <a:fld id="{C485505A-DA4A-4BAF-A920-82BFA86DC50B}" type="slidenum">
              <a:t>10</a:t>
            </a:fld>
            <a:endParaRPr lang="en-US"/>
          </a:p>
        </p:txBody>
      </p:sp>
    </p:spTree>
    <p:extLst>
      <p:ext uri="{BB962C8B-B14F-4D97-AF65-F5344CB8AC3E}">
        <p14:creationId xmlns:p14="http://schemas.microsoft.com/office/powerpoint/2010/main" val="2181158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4406-9FC5-ACFE-893D-D4EADEB1A89D}"/>
              </a:ext>
            </a:extLst>
          </p:cNvPr>
          <p:cNvSpPr>
            <a:spLocks noGrp="1"/>
          </p:cNvSpPr>
          <p:nvPr>
            <p:ph type="ctrTitle"/>
          </p:nvPr>
        </p:nvSpPr>
        <p:spPr>
          <a:xfrm>
            <a:off x="462583" y="1118161"/>
            <a:ext cx="12198341" cy="5339789"/>
          </a:xfrm>
        </p:spPr>
        <p:txBody>
          <a:bodyPr anchor="t">
            <a:normAutofit/>
          </a:bodyPr>
          <a:lstStyle>
            <a:lvl1pPr algn="l">
              <a:defRPr sz="9600"/>
            </a:lvl1pPr>
          </a:lstStyle>
          <a:p>
            <a:r>
              <a:rPr lang="en-US"/>
              <a:t>Click to edit Master title style</a:t>
            </a:r>
          </a:p>
        </p:txBody>
      </p:sp>
      <p:sp>
        <p:nvSpPr>
          <p:cNvPr id="3" name="Subtitle 2">
            <a:extLst>
              <a:ext uri="{FF2B5EF4-FFF2-40B4-BE49-F238E27FC236}">
                <a16:creationId xmlns:a16="http://schemas.microsoft.com/office/drawing/2014/main" id="{BC0AF19C-C14B-F137-2DE9-1992459045F5}"/>
              </a:ext>
            </a:extLst>
          </p:cNvPr>
          <p:cNvSpPr>
            <a:spLocks noGrp="1"/>
          </p:cNvSpPr>
          <p:nvPr>
            <p:ph type="subTitle" idx="1"/>
          </p:nvPr>
        </p:nvSpPr>
        <p:spPr>
          <a:xfrm>
            <a:off x="475963" y="7003974"/>
            <a:ext cx="12198341" cy="2025726"/>
          </a:xfrm>
        </p:spPr>
        <p:txBody>
          <a:bodyPr anchor="b">
            <a:normAutofit/>
          </a:bodyPr>
          <a:lstStyle>
            <a:lvl1pPr marL="0" indent="0" algn="l">
              <a:buNone/>
              <a:defRPr sz="3556"/>
            </a:lvl1pPr>
            <a:lvl2pPr marL="812810" indent="0" algn="ctr">
              <a:buNone/>
              <a:defRPr sz="3556"/>
            </a:lvl2pPr>
            <a:lvl3pPr marL="1625620" indent="0" algn="ctr">
              <a:buNone/>
              <a:defRPr sz="3200"/>
            </a:lvl3pPr>
            <a:lvl4pPr marL="2438430" indent="0" algn="ctr">
              <a:buNone/>
              <a:defRPr sz="2844"/>
            </a:lvl4pPr>
            <a:lvl5pPr marL="3251241" indent="0" algn="ctr">
              <a:buNone/>
              <a:defRPr sz="2844"/>
            </a:lvl5pPr>
            <a:lvl6pPr marL="4064051" indent="0" algn="ctr">
              <a:buNone/>
              <a:defRPr sz="2844"/>
            </a:lvl6pPr>
            <a:lvl7pPr marL="4876861" indent="0" algn="ctr">
              <a:buNone/>
              <a:defRPr sz="2844"/>
            </a:lvl7pPr>
            <a:lvl8pPr marL="5689671" indent="0" algn="ctr">
              <a:buNone/>
              <a:defRPr sz="2844"/>
            </a:lvl8pPr>
            <a:lvl9pPr marL="6502481" indent="0" algn="ctr">
              <a:buNone/>
              <a:defRPr sz="2844"/>
            </a:lvl9pPr>
          </a:lstStyle>
          <a:p>
            <a:r>
              <a:rPr lang="en-US"/>
              <a:t>Click to edit Master subtitle style</a:t>
            </a:r>
          </a:p>
        </p:txBody>
      </p:sp>
      <p:sp>
        <p:nvSpPr>
          <p:cNvPr id="4" name="Date Placeholder 3">
            <a:extLst>
              <a:ext uri="{FF2B5EF4-FFF2-40B4-BE49-F238E27FC236}">
                <a16:creationId xmlns:a16="http://schemas.microsoft.com/office/drawing/2014/main" id="{7AC6A999-B8D4-1774-9F1B-9F9FE1B3BFA6}"/>
              </a:ext>
            </a:extLst>
          </p:cNvPr>
          <p:cNvSpPr>
            <a:spLocks noGrp="1"/>
          </p:cNvSpPr>
          <p:nvPr>
            <p:ph type="dt" sz="half" idx="10"/>
          </p:nvPr>
        </p:nvSpPr>
        <p:spPr/>
        <p:txBody>
          <a:bodyPr/>
          <a:lstStyle/>
          <a:p>
            <a:fld id="{F2EE3B7B-C7B5-42CF-90CF-67B3D21B2314}" type="datetimeFigureOut">
              <a:rPr lang="en-US" dirty="0"/>
              <a:t>2/10/2026</a:t>
            </a:fld>
            <a:endParaRPr lang="en-US"/>
          </a:p>
        </p:txBody>
      </p:sp>
      <p:sp>
        <p:nvSpPr>
          <p:cNvPr id="5" name="Footer Placeholder 4">
            <a:extLst>
              <a:ext uri="{FF2B5EF4-FFF2-40B4-BE49-F238E27FC236}">
                <a16:creationId xmlns:a16="http://schemas.microsoft.com/office/drawing/2014/main" id="{61165D5D-2AE2-6F91-D1EB-6DD8FC3CE64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BF0029E4-3A4E-970A-17A8-1E17D37D1F2B}"/>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706539374"/>
      </p:ext>
    </p:extLst>
  </p:cSld>
  <p:clrMapOvr>
    <a:masterClrMapping/>
  </p:clrMapOvr>
  <p:extLst>
    <p:ext uri="{DCECCB84-F9BA-43D5-87BE-67443E8EF086}">
      <p15:sldGuideLst xmlns:p15="http://schemas.microsoft.com/office/powerpoint/2012/main">
        <p15:guide id="5" orient="horz" pos="3240" userDrawn="1">
          <p15:clr>
            <a:srgbClr val="FBAE40"/>
          </p15:clr>
        </p15:guide>
        <p15:guide id="6" pos="57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D22A-1F6D-0DE5-E04A-DC466353DA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4ADD6F-7C93-3CD3-AC8D-28A78787CB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06E74-14FC-84D9-4B41-7D9FB0D573C4}"/>
              </a:ext>
            </a:extLst>
          </p:cNvPr>
          <p:cNvSpPr>
            <a:spLocks noGrp="1"/>
          </p:cNvSpPr>
          <p:nvPr>
            <p:ph type="dt" sz="half" idx="10"/>
          </p:nvPr>
        </p:nvSpPr>
        <p:spPr/>
        <p:txBody>
          <a:bodyPr/>
          <a:lstStyle/>
          <a:p>
            <a:fld id="{0F996519-E62D-4F8C-AE1E-36928EC7D15C}" type="datetimeFigureOut">
              <a:rPr lang="en-US" dirty="0"/>
              <a:t>2/10/2026</a:t>
            </a:fld>
            <a:endParaRPr lang="en-US"/>
          </a:p>
        </p:txBody>
      </p:sp>
      <p:sp>
        <p:nvSpPr>
          <p:cNvPr id="5" name="Footer Placeholder 4">
            <a:extLst>
              <a:ext uri="{FF2B5EF4-FFF2-40B4-BE49-F238E27FC236}">
                <a16:creationId xmlns:a16="http://schemas.microsoft.com/office/drawing/2014/main" id="{1F35A7DC-6292-6181-949E-F8BC3FA11BA6}"/>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1050F5C6-EADC-E072-B19B-49BB11DF0309}"/>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399721389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B2054-1AE7-534F-0CFE-1F0628A09FC1}"/>
              </a:ext>
            </a:extLst>
          </p:cNvPr>
          <p:cNvSpPr>
            <a:spLocks noGrp="1"/>
          </p:cNvSpPr>
          <p:nvPr>
            <p:ph type="title"/>
          </p:nvPr>
        </p:nvSpPr>
        <p:spPr>
          <a:xfrm>
            <a:off x="510207" y="3365563"/>
            <a:ext cx="13734432" cy="5664137"/>
          </a:xfrm>
        </p:spPr>
        <p:txBody>
          <a:bodyPr anchor="b">
            <a:normAutofit/>
          </a:bodyPr>
          <a:lstStyle>
            <a:lvl1pPr>
              <a:defRPr sz="11733"/>
            </a:lvl1pPr>
          </a:lstStyle>
          <a:p>
            <a:r>
              <a:rPr lang="en-US"/>
              <a:t>Click to edit Master title style</a:t>
            </a:r>
          </a:p>
        </p:txBody>
      </p:sp>
      <p:sp>
        <p:nvSpPr>
          <p:cNvPr id="3" name="Text Placeholder 2">
            <a:extLst>
              <a:ext uri="{FF2B5EF4-FFF2-40B4-BE49-F238E27FC236}">
                <a16:creationId xmlns:a16="http://schemas.microsoft.com/office/drawing/2014/main" id="{3988EC2A-45C7-131C-0F4A-56E62EB029C2}"/>
              </a:ext>
            </a:extLst>
          </p:cNvPr>
          <p:cNvSpPr>
            <a:spLocks noGrp="1"/>
          </p:cNvSpPr>
          <p:nvPr>
            <p:ph type="body" idx="1"/>
          </p:nvPr>
        </p:nvSpPr>
        <p:spPr>
          <a:xfrm>
            <a:off x="510206" y="1257302"/>
            <a:ext cx="13734434" cy="2108262"/>
          </a:xfrm>
        </p:spPr>
        <p:txBody>
          <a:bodyPr>
            <a:normAutofit/>
          </a:bodyPr>
          <a:lstStyle>
            <a:lvl1pPr marL="0" indent="0">
              <a:buNone/>
              <a:defRPr sz="3556">
                <a:solidFill>
                  <a:schemeClr val="tx1">
                    <a:tint val="75000"/>
                  </a:schemeClr>
                </a:solidFill>
              </a:defRPr>
            </a:lvl1pPr>
            <a:lvl2pPr marL="812810" indent="0">
              <a:buNone/>
              <a:defRPr sz="3556">
                <a:solidFill>
                  <a:schemeClr val="tx1">
                    <a:tint val="75000"/>
                  </a:schemeClr>
                </a:solidFill>
              </a:defRPr>
            </a:lvl2pPr>
            <a:lvl3pPr marL="1625620" indent="0">
              <a:buNone/>
              <a:defRPr sz="3200">
                <a:solidFill>
                  <a:schemeClr val="tx1">
                    <a:tint val="75000"/>
                  </a:schemeClr>
                </a:solidFill>
              </a:defRPr>
            </a:lvl3pPr>
            <a:lvl4pPr marL="2438430" indent="0">
              <a:buNone/>
              <a:defRPr sz="2844">
                <a:solidFill>
                  <a:schemeClr val="tx1">
                    <a:tint val="75000"/>
                  </a:schemeClr>
                </a:solidFill>
              </a:defRPr>
            </a:lvl4pPr>
            <a:lvl5pPr marL="3251241" indent="0">
              <a:buNone/>
              <a:defRPr sz="2844">
                <a:solidFill>
                  <a:schemeClr val="tx1">
                    <a:tint val="75000"/>
                  </a:schemeClr>
                </a:solidFill>
              </a:defRPr>
            </a:lvl5pPr>
            <a:lvl6pPr marL="4064051" indent="0">
              <a:buNone/>
              <a:defRPr sz="2844">
                <a:solidFill>
                  <a:schemeClr val="tx1">
                    <a:tint val="75000"/>
                  </a:schemeClr>
                </a:solidFill>
              </a:defRPr>
            </a:lvl6pPr>
            <a:lvl7pPr marL="4876861" indent="0">
              <a:buNone/>
              <a:defRPr sz="2844">
                <a:solidFill>
                  <a:schemeClr val="tx1">
                    <a:tint val="75000"/>
                  </a:schemeClr>
                </a:solidFill>
              </a:defRPr>
            </a:lvl7pPr>
            <a:lvl8pPr marL="5689671" indent="0">
              <a:buNone/>
              <a:defRPr sz="2844">
                <a:solidFill>
                  <a:schemeClr val="tx1">
                    <a:tint val="75000"/>
                  </a:schemeClr>
                </a:solidFill>
              </a:defRPr>
            </a:lvl8pPr>
            <a:lvl9pPr marL="6502481" indent="0">
              <a:buNone/>
              <a:defRPr sz="2844">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75A323-2679-E978-8856-2FEBE8F5AE45}"/>
              </a:ext>
            </a:extLst>
          </p:cNvPr>
          <p:cNvSpPr>
            <a:spLocks noGrp="1"/>
          </p:cNvSpPr>
          <p:nvPr>
            <p:ph type="dt" sz="half" idx="10"/>
          </p:nvPr>
        </p:nvSpPr>
        <p:spPr/>
        <p:txBody>
          <a:bodyPr/>
          <a:lstStyle/>
          <a:p>
            <a:fld id="{6477AEB6-FCE1-4CD5-923B-84E54F1460D5}" type="datetimeFigureOut">
              <a:rPr lang="en-US" dirty="0"/>
              <a:t>2/10/2026</a:t>
            </a:fld>
            <a:endParaRPr lang="en-US"/>
          </a:p>
        </p:txBody>
      </p:sp>
      <p:sp>
        <p:nvSpPr>
          <p:cNvPr id="5" name="Footer Placeholder 4">
            <a:extLst>
              <a:ext uri="{FF2B5EF4-FFF2-40B4-BE49-F238E27FC236}">
                <a16:creationId xmlns:a16="http://schemas.microsoft.com/office/drawing/2014/main" id="{2C971DC2-625E-0477-BF8C-F3CDDCE4B11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8EF1A644-D449-E464-C2DF-F045A51899D0}"/>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1208369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12719-44A3-3EE8-D757-F0E0F9632AEC}"/>
              </a:ext>
            </a:extLst>
          </p:cNvPr>
          <p:cNvSpPr>
            <a:spLocks noGrp="1"/>
          </p:cNvSpPr>
          <p:nvPr>
            <p:ph type="title"/>
          </p:nvPr>
        </p:nvSpPr>
        <p:spPr>
          <a:xfrm>
            <a:off x="454796" y="1125941"/>
            <a:ext cx="16269834" cy="1956225"/>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40440DC2-69F2-A056-508C-F5138E71FCA2}"/>
              </a:ext>
            </a:extLst>
          </p:cNvPr>
          <p:cNvSpPr>
            <a:spLocks noGrp="1"/>
          </p:cNvSpPr>
          <p:nvPr>
            <p:ph sz="half" idx="1"/>
          </p:nvPr>
        </p:nvSpPr>
        <p:spPr>
          <a:xfrm>
            <a:off x="1585442" y="3112875"/>
            <a:ext cx="6856932" cy="6152238"/>
          </a:xfrm>
        </p:spPr>
        <p:txBody>
          <a:bodyPr>
            <a:normAutofit/>
          </a:bodyPr>
          <a:lstStyle>
            <a:lvl1pPr>
              <a:defRPr sz="3556"/>
            </a:lvl1pPr>
            <a:lvl2pPr>
              <a:defRPr sz="3200"/>
            </a:lvl2pPr>
            <a:lvl3pPr>
              <a:defRPr sz="2844"/>
            </a:lvl3pPr>
            <a:lvl4pPr>
              <a:defRPr sz="2489"/>
            </a:lvl4pPr>
            <a:lvl5pPr>
              <a:defRPr sz="248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A2243E-0673-54F2-5B38-DF5D2C7367F4}"/>
              </a:ext>
            </a:extLst>
          </p:cNvPr>
          <p:cNvSpPr>
            <a:spLocks noGrp="1"/>
          </p:cNvSpPr>
          <p:nvPr>
            <p:ph sz="half" idx="2"/>
          </p:nvPr>
        </p:nvSpPr>
        <p:spPr>
          <a:xfrm>
            <a:off x="9569341" y="3112875"/>
            <a:ext cx="7155287" cy="6152238"/>
          </a:xfrm>
        </p:spPr>
        <p:txBody>
          <a:bodyPr>
            <a:normAutofit/>
          </a:bodyPr>
          <a:lstStyle>
            <a:lvl1pPr>
              <a:defRPr sz="3556"/>
            </a:lvl1pPr>
            <a:lvl2pPr>
              <a:defRPr sz="3200"/>
            </a:lvl2pPr>
            <a:lvl3pPr>
              <a:defRPr sz="2844"/>
            </a:lvl3pPr>
            <a:lvl4pPr>
              <a:defRPr sz="2489"/>
            </a:lvl4pPr>
            <a:lvl5pPr>
              <a:defRPr sz="248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946B7D-7BAF-8DE9-FB5A-282908B03106}"/>
              </a:ext>
            </a:extLst>
          </p:cNvPr>
          <p:cNvSpPr>
            <a:spLocks noGrp="1"/>
          </p:cNvSpPr>
          <p:nvPr>
            <p:ph type="dt" sz="half" idx="10"/>
          </p:nvPr>
        </p:nvSpPr>
        <p:spPr/>
        <p:txBody>
          <a:bodyPr/>
          <a:lstStyle/>
          <a:p>
            <a:fld id="{96374C2F-71A1-43C9-B2F6-A4FAC8157F1A}" type="datetimeFigureOut">
              <a:rPr lang="en-US" dirty="0"/>
              <a:t>2/10/2026</a:t>
            </a:fld>
            <a:endParaRPr lang="en-US"/>
          </a:p>
        </p:txBody>
      </p:sp>
      <p:sp>
        <p:nvSpPr>
          <p:cNvPr id="6" name="Footer Placeholder 5">
            <a:extLst>
              <a:ext uri="{FF2B5EF4-FFF2-40B4-BE49-F238E27FC236}">
                <a16:creationId xmlns:a16="http://schemas.microsoft.com/office/drawing/2014/main" id="{0AF99017-BDD7-56C7-43AE-4B86AC78194A}"/>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CF6E7D63-14BF-E333-B350-75DA58E281CF}"/>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188161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7F72-3970-859F-C268-E9940EF2D0E4}"/>
              </a:ext>
            </a:extLst>
          </p:cNvPr>
          <p:cNvSpPr>
            <a:spLocks noGrp="1"/>
          </p:cNvSpPr>
          <p:nvPr>
            <p:ph type="title"/>
          </p:nvPr>
        </p:nvSpPr>
        <p:spPr>
          <a:xfrm>
            <a:off x="458474" y="1115705"/>
            <a:ext cx="16146407" cy="1538043"/>
          </a:xfrm>
        </p:spPr>
        <p:txBody>
          <a:bodyPr anchor="t"/>
          <a:lstStyle/>
          <a:p>
            <a:r>
              <a:rPr lang="en-US"/>
              <a:t>Click to edit Master title style</a:t>
            </a:r>
          </a:p>
        </p:txBody>
      </p:sp>
      <p:sp>
        <p:nvSpPr>
          <p:cNvPr id="3" name="Text Placeholder 2">
            <a:extLst>
              <a:ext uri="{FF2B5EF4-FFF2-40B4-BE49-F238E27FC236}">
                <a16:creationId xmlns:a16="http://schemas.microsoft.com/office/drawing/2014/main" id="{F9B37CC6-89B8-3CF3-6973-1B5B71782F56}"/>
              </a:ext>
            </a:extLst>
          </p:cNvPr>
          <p:cNvSpPr>
            <a:spLocks noGrp="1"/>
          </p:cNvSpPr>
          <p:nvPr>
            <p:ph type="body" idx="1"/>
          </p:nvPr>
        </p:nvSpPr>
        <p:spPr>
          <a:xfrm>
            <a:off x="1585442" y="2653749"/>
            <a:ext cx="6856931" cy="1222512"/>
          </a:xfrm>
        </p:spPr>
        <p:txBody>
          <a:bodyPr anchor="b">
            <a:noAutofit/>
          </a:bodyPr>
          <a:lstStyle>
            <a:lvl1pPr marL="0" indent="0">
              <a:buNone/>
              <a:defRPr sz="3556" b="0" cap="all" spc="178" baseline="0"/>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en-US"/>
              <a:t>Click to edit Master text styles</a:t>
            </a:r>
          </a:p>
        </p:txBody>
      </p:sp>
      <p:sp>
        <p:nvSpPr>
          <p:cNvPr id="4" name="Content Placeholder 3">
            <a:extLst>
              <a:ext uri="{FF2B5EF4-FFF2-40B4-BE49-F238E27FC236}">
                <a16:creationId xmlns:a16="http://schemas.microsoft.com/office/drawing/2014/main" id="{F0650EB0-E35B-DA3D-B6A1-2422B01C6005}"/>
              </a:ext>
            </a:extLst>
          </p:cNvPr>
          <p:cNvSpPr>
            <a:spLocks noGrp="1"/>
          </p:cNvSpPr>
          <p:nvPr>
            <p:ph sz="half" idx="2"/>
          </p:nvPr>
        </p:nvSpPr>
        <p:spPr>
          <a:xfrm>
            <a:off x="1585442" y="4017896"/>
            <a:ext cx="6856931" cy="5260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7A15D0-F178-1506-0E61-C8FFDF9BD6B5}"/>
              </a:ext>
            </a:extLst>
          </p:cNvPr>
          <p:cNvSpPr>
            <a:spLocks noGrp="1"/>
          </p:cNvSpPr>
          <p:nvPr>
            <p:ph type="body" sz="quarter" idx="3"/>
          </p:nvPr>
        </p:nvSpPr>
        <p:spPr>
          <a:xfrm>
            <a:off x="9747950" y="2653749"/>
            <a:ext cx="6856931" cy="1222512"/>
          </a:xfrm>
        </p:spPr>
        <p:txBody>
          <a:bodyPr anchor="b">
            <a:noAutofit/>
          </a:bodyPr>
          <a:lstStyle>
            <a:lvl1pPr marL="0" indent="0">
              <a:buNone/>
              <a:defRPr sz="3556" b="0" cap="all" spc="178" baseline="0"/>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en-US"/>
              <a:t>Click to edit Master text styles</a:t>
            </a:r>
          </a:p>
        </p:txBody>
      </p:sp>
      <p:sp>
        <p:nvSpPr>
          <p:cNvPr id="6" name="Content Placeholder 5">
            <a:extLst>
              <a:ext uri="{FF2B5EF4-FFF2-40B4-BE49-F238E27FC236}">
                <a16:creationId xmlns:a16="http://schemas.microsoft.com/office/drawing/2014/main" id="{256CB421-A65A-A7DC-40A7-D8B76F9C3A3A}"/>
              </a:ext>
            </a:extLst>
          </p:cNvPr>
          <p:cNvSpPr>
            <a:spLocks noGrp="1"/>
          </p:cNvSpPr>
          <p:nvPr>
            <p:ph sz="quarter" idx="4"/>
          </p:nvPr>
        </p:nvSpPr>
        <p:spPr>
          <a:xfrm>
            <a:off x="9747950" y="4017895"/>
            <a:ext cx="6856931" cy="52600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7AF5675-5329-D2DB-FAFF-700D076CA886}"/>
              </a:ext>
            </a:extLst>
          </p:cNvPr>
          <p:cNvSpPr>
            <a:spLocks noGrp="1"/>
          </p:cNvSpPr>
          <p:nvPr>
            <p:ph type="dt" sz="half" idx="10"/>
          </p:nvPr>
        </p:nvSpPr>
        <p:spPr/>
        <p:txBody>
          <a:bodyPr/>
          <a:lstStyle/>
          <a:p>
            <a:fld id="{AD631DCC-9916-4BB7-A2E9-25EC84C740A7}" type="datetimeFigureOut">
              <a:rPr lang="en-US" dirty="0"/>
              <a:t>2/10/2026</a:t>
            </a:fld>
            <a:endParaRPr lang="en-US"/>
          </a:p>
        </p:txBody>
      </p:sp>
      <p:sp>
        <p:nvSpPr>
          <p:cNvPr id="8" name="Footer Placeholder 7">
            <a:extLst>
              <a:ext uri="{FF2B5EF4-FFF2-40B4-BE49-F238E27FC236}">
                <a16:creationId xmlns:a16="http://schemas.microsoft.com/office/drawing/2014/main" id="{D1392A97-07D9-5E5C-2A31-3B7D764CE1B8}"/>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4E626143-8FEE-0ABD-25C7-C34AF6568B83}"/>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338692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6EFE-D86C-B076-D4D1-FAD1883E0813}"/>
              </a:ext>
            </a:extLst>
          </p:cNvPr>
          <p:cNvSpPr>
            <a:spLocks noGrp="1"/>
          </p:cNvSpPr>
          <p:nvPr>
            <p:ph type="title"/>
          </p:nvPr>
        </p:nvSpPr>
        <p:spPr>
          <a:xfrm>
            <a:off x="462581" y="1136649"/>
            <a:ext cx="10860440" cy="5321301"/>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C23F3B23-C631-4B62-3211-30222ABE1C33}"/>
              </a:ext>
            </a:extLst>
          </p:cNvPr>
          <p:cNvSpPr>
            <a:spLocks noGrp="1"/>
          </p:cNvSpPr>
          <p:nvPr>
            <p:ph type="dt" sz="half" idx="10"/>
          </p:nvPr>
        </p:nvSpPr>
        <p:spPr/>
        <p:txBody>
          <a:bodyPr/>
          <a:lstStyle/>
          <a:p>
            <a:fld id="{AF59146A-335D-4B7F-86AE-5D483B1F631C}" type="datetimeFigureOut">
              <a:rPr lang="en-US" dirty="0"/>
              <a:t>2/10/2026</a:t>
            </a:fld>
            <a:endParaRPr lang="en-US"/>
          </a:p>
        </p:txBody>
      </p:sp>
      <p:sp>
        <p:nvSpPr>
          <p:cNvPr id="4" name="Footer Placeholder 3">
            <a:extLst>
              <a:ext uri="{FF2B5EF4-FFF2-40B4-BE49-F238E27FC236}">
                <a16:creationId xmlns:a16="http://schemas.microsoft.com/office/drawing/2014/main" id="{7789A1FB-EA0D-F6A3-A4EB-001AA082AAFF}"/>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C6D671B7-A902-587D-89D0-ECFB738FD702}"/>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1190123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A27D49-E5B4-0E67-FCFC-62A04E705682}"/>
              </a:ext>
            </a:extLst>
          </p:cNvPr>
          <p:cNvSpPr>
            <a:spLocks noGrp="1"/>
          </p:cNvSpPr>
          <p:nvPr>
            <p:ph type="dt" sz="half" idx="10"/>
          </p:nvPr>
        </p:nvSpPr>
        <p:spPr/>
        <p:txBody>
          <a:bodyPr/>
          <a:lstStyle/>
          <a:p>
            <a:fld id="{DD71D8EC-8E17-4CE6-99C2-C22488572868}" type="datetimeFigureOut">
              <a:rPr lang="en-US" dirty="0"/>
              <a:t>2/10/2026</a:t>
            </a:fld>
            <a:endParaRPr lang="en-US"/>
          </a:p>
        </p:txBody>
      </p:sp>
      <p:sp>
        <p:nvSpPr>
          <p:cNvPr id="3" name="Footer Placeholder 2">
            <a:extLst>
              <a:ext uri="{FF2B5EF4-FFF2-40B4-BE49-F238E27FC236}">
                <a16:creationId xmlns:a16="http://schemas.microsoft.com/office/drawing/2014/main" id="{6B0E4B02-DD32-C63F-6FEE-BC36E2EFD012}"/>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CF25FA8B-18F7-7DDC-74E0-B1C7139E7B05}"/>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035498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D42A-8FC3-F6BE-4CF7-1490DE4FD462}"/>
              </a:ext>
            </a:extLst>
          </p:cNvPr>
          <p:cNvSpPr>
            <a:spLocks noGrp="1"/>
          </p:cNvSpPr>
          <p:nvPr>
            <p:ph type="title"/>
          </p:nvPr>
        </p:nvSpPr>
        <p:spPr>
          <a:xfrm>
            <a:off x="476093" y="1149954"/>
            <a:ext cx="5927618" cy="2265942"/>
          </a:xfrm>
        </p:spPr>
        <p:txBody>
          <a:bodyPr anchor="t"/>
          <a:lstStyle>
            <a:lvl1pPr>
              <a:defRPr sz="5689"/>
            </a:lvl1pPr>
          </a:lstStyle>
          <a:p>
            <a:r>
              <a:rPr lang="en-US"/>
              <a:t>Click to edit Master title style</a:t>
            </a:r>
          </a:p>
        </p:txBody>
      </p:sp>
      <p:sp>
        <p:nvSpPr>
          <p:cNvPr id="3" name="Content Placeholder 2">
            <a:extLst>
              <a:ext uri="{FF2B5EF4-FFF2-40B4-BE49-F238E27FC236}">
                <a16:creationId xmlns:a16="http://schemas.microsoft.com/office/drawing/2014/main" id="{0CAA2BAA-1CCB-696D-D506-5E1747080119}"/>
              </a:ext>
            </a:extLst>
          </p:cNvPr>
          <p:cNvSpPr>
            <a:spLocks noGrp="1"/>
          </p:cNvSpPr>
          <p:nvPr>
            <p:ph idx="1"/>
          </p:nvPr>
        </p:nvSpPr>
        <p:spPr>
          <a:xfrm>
            <a:off x="7658100" y="1053679"/>
            <a:ext cx="9374982" cy="7976021"/>
          </a:xfrm>
        </p:spPr>
        <p:txBody>
          <a:bodyPr/>
          <a:lstStyle>
            <a:lvl1pPr>
              <a:defRPr sz="5689"/>
            </a:lvl1pPr>
            <a:lvl2pPr>
              <a:defRPr sz="4978"/>
            </a:lvl2pPr>
            <a:lvl3pPr>
              <a:defRPr sz="4267"/>
            </a:lvl3pPr>
            <a:lvl4pPr>
              <a:defRPr sz="3556"/>
            </a:lvl4pPr>
            <a:lvl5pPr>
              <a:defRPr sz="3556"/>
            </a:lvl5pPr>
            <a:lvl6pPr>
              <a:defRPr sz="3556"/>
            </a:lvl6pPr>
            <a:lvl7pPr>
              <a:defRPr sz="3556"/>
            </a:lvl7pPr>
            <a:lvl8pPr>
              <a:defRPr sz="3556"/>
            </a:lvl8pPr>
            <a:lvl9pPr>
              <a:defRPr sz="355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B3C3E7-B970-EF6C-A6D3-6CB81C948775}"/>
              </a:ext>
            </a:extLst>
          </p:cNvPr>
          <p:cNvSpPr>
            <a:spLocks noGrp="1"/>
          </p:cNvSpPr>
          <p:nvPr>
            <p:ph type="body" sz="half" idx="2"/>
          </p:nvPr>
        </p:nvSpPr>
        <p:spPr>
          <a:xfrm>
            <a:off x="485930" y="3415896"/>
            <a:ext cx="5629121" cy="5613803"/>
          </a:xfrm>
        </p:spPr>
        <p:txBody>
          <a:bodyPr/>
          <a:lstStyle>
            <a:lvl1pPr marL="0" indent="0">
              <a:buNone/>
              <a:defRPr sz="2844"/>
            </a:lvl1pPr>
            <a:lvl2pPr marL="812810" indent="0">
              <a:buNone/>
              <a:defRPr sz="2489"/>
            </a:lvl2pPr>
            <a:lvl3pPr marL="1625620" indent="0">
              <a:buNone/>
              <a:defRPr sz="2133"/>
            </a:lvl3pPr>
            <a:lvl4pPr marL="2438430" indent="0">
              <a:buNone/>
              <a:defRPr sz="1778"/>
            </a:lvl4pPr>
            <a:lvl5pPr marL="3251241" indent="0">
              <a:buNone/>
              <a:defRPr sz="1778"/>
            </a:lvl5pPr>
            <a:lvl6pPr marL="4064051" indent="0">
              <a:buNone/>
              <a:defRPr sz="1778"/>
            </a:lvl6pPr>
            <a:lvl7pPr marL="4876861" indent="0">
              <a:buNone/>
              <a:defRPr sz="1778"/>
            </a:lvl7pPr>
            <a:lvl8pPr marL="5689671" indent="0">
              <a:buNone/>
              <a:defRPr sz="1778"/>
            </a:lvl8pPr>
            <a:lvl9pPr marL="6502481" indent="0">
              <a:buNone/>
              <a:defRPr sz="1778"/>
            </a:lvl9pPr>
          </a:lstStyle>
          <a:p>
            <a:pPr lvl="0"/>
            <a:r>
              <a:rPr lang="en-US"/>
              <a:t>Click to edit Master text styles</a:t>
            </a:r>
          </a:p>
        </p:txBody>
      </p:sp>
      <p:sp>
        <p:nvSpPr>
          <p:cNvPr id="5" name="Date Placeholder 4">
            <a:extLst>
              <a:ext uri="{FF2B5EF4-FFF2-40B4-BE49-F238E27FC236}">
                <a16:creationId xmlns:a16="http://schemas.microsoft.com/office/drawing/2014/main" id="{C6F32464-D130-7DA0-050D-B444566B1A2F}"/>
              </a:ext>
            </a:extLst>
          </p:cNvPr>
          <p:cNvSpPr>
            <a:spLocks noGrp="1"/>
          </p:cNvSpPr>
          <p:nvPr>
            <p:ph type="dt" sz="half" idx="10"/>
          </p:nvPr>
        </p:nvSpPr>
        <p:spPr/>
        <p:txBody>
          <a:bodyPr/>
          <a:lstStyle/>
          <a:p>
            <a:fld id="{9A750ABA-DFFA-4B13-BB77-624D9164A38B}" type="datetimeFigureOut">
              <a:rPr lang="en-US" dirty="0"/>
              <a:t>2/10/2026</a:t>
            </a:fld>
            <a:endParaRPr lang="en-US"/>
          </a:p>
        </p:txBody>
      </p:sp>
      <p:sp>
        <p:nvSpPr>
          <p:cNvPr id="6" name="Footer Placeholder 5">
            <a:extLst>
              <a:ext uri="{FF2B5EF4-FFF2-40B4-BE49-F238E27FC236}">
                <a16:creationId xmlns:a16="http://schemas.microsoft.com/office/drawing/2014/main" id="{3FC2B3B4-209E-187A-6F86-2F2EAD9F7476}"/>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036A2A86-6CB1-F027-66AC-8EBFA9D0647A}"/>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1259430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8F49-A418-C21F-25DC-E4C2E1716387}"/>
              </a:ext>
            </a:extLst>
          </p:cNvPr>
          <p:cNvSpPr>
            <a:spLocks noGrp="1"/>
          </p:cNvSpPr>
          <p:nvPr>
            <p:ph type="title"/>
          </p:nvPr>
        </p:nvSpPr>
        <p:spPr>
          <a:xfrm>
            <a:off x="478459" y="1148775"/>
            <a:ext cx="5993540" cy="2662167"/>
          </a:xfrm>
        </p:spPr>
        <p:txBody>
          <a:bodyPr anchor="t"/>
          <a:lstStyle>
            <a:lvl1pPr>
              <a:defRPr sz="5689"/>
            </a:lvl1pPr>
          </a:lstStyle>
          <a:p>
            <a:r>
              <a:rPr lang="en-US"/>
              <a:t>Click to edit Master title style</a:t>
            </a:r>
          </a:p>
        </p:txBody>
      </p:sp>
      <p:sp>
        <p:nvSpPr>
          <p:cNvPr id="3" name="Picture Placeholder 2">
            <a:extLst>
              <a:ext uri="{FF2B5EF4-FFF2-40B4-BE49-F238E27FC236}">
                <a16:creationId xmlns:a16="http://schemas.microsoft.com/office/drawing/2014/main" id="{3378CDE2-0C1B-D3BE-F399-98D983EF4534}"/>
              </a:ext>
            </a:extLst>
          </p:cNvPr>
          <p:cNvSpPr>
            <a:spLocks noGrp="1" noChangeAspect="1"/>
          </p:cNvSpPr>
          <p:nvPr>
            <p:ph type="pic" idx="1"/>
          </p:nvPr>
        </p:nvSpPr>
        <p:spPr>
          <a:xfrm>
            <a:off x="7658100" y="1257301"/>
            <a:ext cx="9374982" cy="7772399"/>
          </a:xfrm>
        </p:spPr>
        <p:txBody>
          <a:bodyPr anchor="t"/>
          <a:lstStyle>
            <a:lvl1pPr marL="0" indent="0">
              <a:buNone/>
              <a:defRPr sz="5689"/>
            </a:lvl1pPr>
            <a:lvl2pPr marL="812810" indent="0">
              <a:buNone/>
              <a:defRPr sz="4978"/>
            </a:lvl2pPr>
            <a:lvl3pPr marL="1625620" indent="0">
              <a:buNone/>
              <a:defRPr sz="4267"/>
            </a:lvl3pPr>
            <a:lvl4pPr marL="2438430" indent="0">
              <a:buNone/>
              <a:defRPr sz="3556"/>
            </a:lvl4pPr>
            <a:lvl5pPr marL="3251241" indent="0">
              <a:buNone/>
              <a:defRPr sz="3556"/>
            </a:lvl5pPr>
            <a:lvl6pPr marL="4064051" indent="0">
              <a:buNone/>
              <a:defRPr sz="3556"/>
            </a:lvl6pPr>
            <a:lvl7pPr marL="4876861" indent="0">
              <a:buNone/>
              <a:defRPr sz="3556"/>
            </a:lvl7pPr>
            <a:lvl8pPr marL="5689671" indent="0">
              <a:buNone/>
              <a:defRPr sz="3556"/>
            </a:lvl8pPr>
            <a:lvl9pPr marL="6502481" indent="0">
              <a:buNone/>
              <a:defRPr sz="3556"/>
            </a:lvl9pPr>
          </a:lstStyle>
          <a:p>
            <a:endParaRPr/>
          </a:p>
        </p:txBody>
      </p:sp>
      <p:sp>
        <p:nvSpPr>
          <p:cNvPr id="4" name="Text Placeholder 3">
            <a:extLst>
              <a:ext uri="{FF2B5EF4-FFF2-40B4-BE49-F238E27FC236}">
                <a16:creationId xmlns:a16="http://schemas.microsoft.com/office/drawing/2014/main" id="{38786322-CA2D-A634-C10E-4F22BCE48B7F}"/>
              </a:ext>
            </a:extLst>
          </p:cNvPr>
          <p:cNvSpPr>
            <a:spLocks noGrp="1"/>
          </p:cNvSpPr>
          <p:nvPr>
            <p:ph type="body" sz="half" idx="2"/>
          </p:nvPr>
        </p:nvSpPr>
        <p:spPr>
          <a:xfrm>
            <a:off x="510206" y="3829049"/>
            <a:ext cx="5604845" cy="5200649"/>
          </a:xfrm>
        </p:spPr>
        <p:txBody>
          <a:bodyPr anchor="b"/>
          <a:lstStyle>
            <a:lvl1pPr marL="0" indent="0">
              <a:buNone/>
              <a:defRPr sz="2844"/>
            </a:lvl1pPr>
            <a:lvl2pPr marL="812810" indent="0">
              <a:buNone/>
              <a:defRPr sz="2489"/>
            </a:lvl2pPr>
            <a:lvl3pPr marL="1625620" indent="0">
              <a:buNone/>
              <a:defRPr sz="2133"/>
            </a:lvl3pPr>
            <a:lvl4pPr marL="2438430" indent="0">
              <a:buNone/>
              <a:defRPr sz="1778"/>
            </a:lvl4pPr>
            <a:lvl5pPr marL="3251241" indent="0">
              <a:buNone/>
              <a:defRPr sz="1778"/>
            </a:lvl5pPr>
            <a:lvl6pPr marL="4064051" indent="0">
              <a:buNone/>
              <a:defRPr sz="1778"/>
            </a:lvl6pPr>
            <a:lvl7pPr marL="4876861" indent="0">
              <a:buNone/>
              <a:defRPr sz="1778"/>
            </a:lvl7pPr>
            <a:lvl8pPr marL="5689671" indent="0">
              <a:buNone/>
              <a:defRPr sz="1778"/>
            </a:lvl8pPr>
            <a:lvl9pPr marL="6502481" indent="0">
              <a:buNone/>
              <a:defRPr sz="1778"/>
            </a:lvl9pPr>
          </a:lstStyle>
          <a:p>
            <a:pPr lvl="0"/>
            <a:r>
              <a:rPr lang="en-US"/>
              <a:t>Click to edit Master text styles</a:t>
            </a:r>
          </a:p>
        </p:txBody>
      </p:sp>
      <p:sp>
        <p:nvSpPr>
          <p:cNvPr id="5" name="Date Placeholder 4">
            <a:extLst>
              <a:ext uri="{FF2B5EF4-FFF2-40B4-BE49-F238E27FC236}">
                <a16:creationId xmlns:a16="http://schemas.microsoft.com/office/drawing/2014/main" id="{9DAD0DD6-F55F-4437-DEC5-FA6028509A2D}"/>
              </a:ext>
            </a:extLst>
          </p:cNvPr>
          <p:cNvSpPr>
            <a:spLocks noGrp="1"/>
          </p:cNvSpPr>
          <p:nvPr>
            <p:ph type="dt" sz="half" idx="10"/>
          </p:nvPr>
        </p:nvSpPr>
        <p:spPr>
          <a:xfrm>
            <a:off x="510206" y="94804"/>
            <a:ext cx="4114800" cy="477332"/>
          </a:xfrm>
        </p:spPr>
        <p:txBody>
          <a:bodyPr/>
          <a:lstStyle/>
          <a:p>
            <a:fld id="{3220A08F-2B1D-4498-A043-7C299B1C2561}" type="datetimeFigureOut">
              <a:rPr lang="en-US" dirty="0"/>
              <a:t>2/10/2026</a:t>
            </a:fld>
            <a:endParaRPr lang="en-US"/>
          </a:p>
        </p:txBody>
      </p:sp>
      <p:sp>
        <p:nvSpPr>
          <p:cNvPr id="6" name="Footer Placeholder 5">
            <a:extLst>
              <a:ext uri="{FF2B5EF4-FFF2-40B4-BE49-F238E27FC236}">
                <a16:creationId xmlns:a16="http://schemas.microsoft.com/office/drawing/2014/main" id="{595B46D7-EE7C-E399-6A6B-18237228F6BA}"/>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F211B808-3207-D755-3B0B-E1D8814B2FA1}"/>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280747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DEBC-9F49-FA9D-D13C-DB380A6281E2}"/>
              </a:ext>
            </a:extLst>
          </p:cNvPr>
          <p:cNvSpPr>
            <a:spLocks noGrp="1"/>
          </p:cNvSpPr>
          <p:nvPr>
            <p:ph type="title"/>
          </p:nvPr>
        </p:nvSpPr>
        <p:spPr>
          <a:xfrm>
            <a:off x="462581" y="1136176"/>
            <a:ext cx="16313930" cy="1821975"/>
          </a:xfrm>
        </p:spPr>
        <p:txBody>
          <a:bodyPr anchor="t"/>
          <a:lstStyle/>
          <a:p>
            <a:r>
              <a:rPr lang="en-US"/>
              <a:t>Click to edit Master title style</a:t>
            </a:r>
          </a:p>
        </p:txBody>
      </p:sp>
      <p:sp>
        <p:nvSpPr>
          <p:cNvPr id="3" name="Vertical Text Placeholder 2">
            <a:extLst>
              <a:ext uri="{FF2B5EF4-FFF2-40B4-BE49-F238E27FC236}">
                <a16:creationId xmlns:a16="http://schemas.microsoft.com/office/drawing/2014/main" id="{BA00CB13-23E6-D711-450C-A85A0CB99576}"/>
              </a:ext>
            </a:extLst>
          </p:cNvPr>
          <p:cNvSpPr>
            <a:spLocks noGrp="1"/>
          </p:cNvSpPr>
          <p:nvPr>
            <p:ph type="body" orient="vert" idx="1"/>
          </p:nvPr>
        </p:nvSpPr>
        <p:spPr>
          <a:xfrm>
            <a:off x="503201" y="2958152"/>
            <a:ext cx="16273310" cy="60715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89BB7B-5C14-76DB-FEA8-3DBC09A96516}"/>
              </a:ext>
            </a:extLst>
          </p:cNvPr>
          <p:cNvSpPr>
            <a:spLocks noGrp="1"/>
          </p:cNvSpPr>
          <p:nvPr>
            <p:ph type="dt" sz="half" idx="10"/>
          </p:nvPr>
        </p:nvSpPr>
        <p:spPr/>
        <p:txBody>
          <a:bodyPr/>
          <a:lstStyle/>
          <a:p>
            <a:fld id="{6BAD9902-F134-45BD-ABD2-80C28059B090}" type="datetimeFigureOut">
              <a:rPr lang="en-US" dirty="0"/>
              <a:t>2/10/2026</a:t>
            </a:fld>
            <a:endParaRPr lang="en-US"/>
          </a:p>
        </p:txBody>
      </p:sp>
      <p:sp>
        <p:nvSpPr>
          <p:cNvPr id="5" name="Footer Placeholder 4">
            <a:extLst>
              <a:ext uri="{FF2B5EF4-FFF2-40B4-BE49-F238E27FC236}">
                <a16:creationId xmlns:a16="http://schemas.microsoft.com/office/drawing/2014/main" id="{48BC13CC-29B3-9FDC-C746-D5D65CC2A5D3}"/>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9AB52A12-895F-E9BE-5289-4E0411BD3F4B}"/>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957833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A17614-2270-537D-8B09-6CB65016AD8F}"/>
              </a:ext>
            </a:extLst>
          </p:cNvPr>
          <p:cNvSpPr>
            <a:spLocks noGrp="1"/>
          </p:cNvSpPr>
          <p:nvPr>
            <p:ph type="title" orient="vert"/>
          </p:nvPr>
        </p:nvSpPr>
        <p:spPr>
          <a:xfrm>
            <a:off x="14039244" y="1133972"/>
            <a:ext cx="3416328" cy="800755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BC98B5-885C-CBB1-A858-76F65F7D28BD}"/>
              </a:ext>
            </a:extLst>
          </p:cNvPr>
          <p:cNvSpPr>
            <a:spLocks noGrp="1"/>
          </p:cNvSpPr>
          <p:nvPr>
            <p:ph type="body" orient="vert" idx="1"/>
          </p:nvPr>
        </p:nvSpPr>
        <p:spPr>
          <a:xfrm>
            <a:off x="1257299" y="1133972"/>
            <a:ext cx="12345129" cy="800755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E5DAFE-6A83-FB7D-72DF-232EFE20424E}"/>
              </a:ext>
            </a:extLst>
          </p:cNvPr>
          <p:cNvSpPr>
            <a:spLocks noGrp="1"/>
          </p:cNvSpPr>
          <p:nvPr>
            <p:ph type="dt" sz="half" idx="10"/>
          </p:nvPr>
        </p:nvSpPr>
        <p:spPr/>
        <p:txBody>
          <a:bodyPr/>
          <a:lstStyle/>
          <a:p>
            <a:fld id="{C2B04DB0-379A-41B7-9B29-7F42F0D571D5}" type="datetimeFigureOut">
              <a:rPr lang="en-US" dirty="0"/>
              <a:t>2/10/2026</a:t>
            </a:fld>
            <a:endParaRPr lang="en-US"/>
          </a:p>
        </p:txBody>
      </p:sp>
      <p:sp>
        <p:nvSpPr>
          <p:cNvPr id="5" name="Footer Placeholder 4">
            <a:extLst>
              <a:ext uri="{FF2B5EF4-FFF2-40B4-BE49-F238E27FC236}">
                <a16:creationId xmlns:a16="http://schemas.microsoft.com/office/drawing/2014/main" id="{43B41CCF-A3CD-506E-3AAE-CAEFA8C1BB1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420DD9D-25C2-0EDF-A6F4-71946D57B3CD}"/>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4229790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FF45E2-9197-4E34-029A-725ADAC0C752}"/>
              </a:ext>
            </a:extLst>
          </p:cNvPr>
          <p:cNvSpPr>
            <a:spLocks noGrp="1"/>
          </p:cNvSpPr>
          <p:nvPr>
            <p:ph type="title"/>
          </p:nvPr>
        </p:nvSpPr>
        <p:spPr>
          <a:xfrm>
            <a:off x="462581" y="930303"/>
            <a:ext cx="14935121" cy="215817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68CC19E-63FE-1D76-2550-01FD9A6D9A95}"/>
              </a:ext>
            </a:extLst>
          </p:cNvPr>
          <p:cNvSpPr>
            <a:spLocks noGrp="1"/>
          </p:cNvSpPr>
          <p:nvPr>
            <p:ph type="body" idx="1"/>
          </p:nvPr>
        </p:nvSpPr>
        <p:spPr>
          <a:xfrm>
            <a:off x="503201" y="3460172"/>
            <a:ext cx="14935121" cy="58052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FA067-55BA-33CD-E6F2-B24B2D5DE896}"/>
              </a:ext>
            </a:extLst>
          </p:cNvPr>
          <p:cNvSpPr>
            <a:spLocks noGrp="1"/>
          </p:cNvSpPr>
          <p:nvPr>
            <p:ph type="dt" sz="half" idx="2"/>
          </p:nvPr>
        </p:nvSpPr>
        <p:spPr>
          <a:xfrm>
            <a:off x="510206" y="94804"/>
            <a:ext cx="4114800" cy="477332"/>
          </a:xfrm>
          <a:prstGeom prst="rect">
            <a:avLst/>
          </a:prstGeom>
        </p:spPr>
        <p:txBody>
          <a:bodyPr vert="horz" lIns="91440" tIns="45720" rIns="91440" bIns="45720" rtlCol="0" anchor="ctr"/>
          <a:lstStyle>
            <a:lvl1pPr algn="l">
              <a:defRPr sz="1422">
                <a:solidFill>
                  <a:schemeClr val="tx1"/>
                </a:solidFill>
              </a:defRPr>
            </a:lvl1pPr>
          </a:lstStyle>
          <a:p>
            <a:fld id="{567E9B64-DC09-41C8-9DE3-DA74AF8D2F97}" type="datetimeFigureOut">
              <a:rPr lang="en-US" dirty="0"/>
              <a:t>2/10/2026</a:t>
            </a:fld>
            <a:endParaRPr lang="en-US"/>
          </a:p>
        </p:txBody>
      </p:sp>
      <p:sp>
        <p:nvSpPr>
          <p:cNvPr id="5" name="Footer Placeholder 4">
            <a:extLst>
              <a:ext uri="{FF2B5EF4-FFF2-40B4-BE49-F238E27FC236}">
                <a16:creationId xmlns:a16="http://schemas.microsoft.com/office/drawing/2014/main" id="{C965EAE2-7EF5-FFAA-CD74-AA63C671197D}"/>
              </a:ext>
            </a:extLst>
          </p:cNvPr>
          <p:cNvSpPr>
            <a:spLocks noGrp="1"/>
          </p:cNvSpPr>
          <p:nvPr>
            <p:ph type="ftr" sz="quarter" idx="3"/>
          </p:nvPr>
        </p:nvSpPr>
        <p:spPr>
          <a:xfrm>
            <a:off x="11016024" y="9637142"/>
            <a:ext cx="6089904" cy="547688"/>
          </a:xfrm>
          <a:prstGeom prst="rect">
            <a:avLst/>
          </a:prstGeom>
        </p:spPr>
        <p:txBody>
          <a:bodyPr vert="horz" lIns="91440" tIns="45720" rIns="91440" bIns="45720" rtlCol="0" anchor="ctr"/>
          <a:lstStyle>
            <a:lvl1pPr algn="r">
              <a:defRPr sz="1422" b="0" cap="all" spc="0" baseline="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D109DC1A-2539-3AE9-11EA-B87D22E62CDB}"/>
              </a:ext>
            </a:extLst>
          </p:cNvPr>
          <p:cNvSpPr>
            <a:spLocks noGrp="1"/>
          </p:cNvSpPr>
          <p:nvPr>
            <p:ph type="sldNum" sz="quarter" idx="4"/>
          </p:nvPr>
        </p:nvSpPr>
        <p:spPr>
          <a:xfrm>
            <a:off x="17105927" y="9638725"/>
            <a:ext cx="644652" cy="547688"/>
          </a:xfrm>
          <a:prstGeom prst="rect">
            <a:avLst/>
          </a:prstGeom>
        </p:spPr>
        <p:txBody>
          <a:bodyPr vert="horz" lIns="91440" tIns="45720" rIns="91440" bIns="45720" rtlCol="0" anchor="ctr"/>
          <a:lstStyle>
            <a:lvl1pPr algn="r">
              <a:defRPr sz="1422">
                <a:solidFill>
                  <a:schemeClr val="tx1"/>
                </a:solidFill>
              </a:defRPr>
            </a:lvl1pPr>
          </a:lstStyle>
          <a:p>
            <a:fld id="{6E91CC32-6A6B-4E2E-BBA1-6864F305DA26}" type="slidenum">
              <a:rPr lang="en-US" dirty="0"/>
              <a:t>‹#›</a:t>
            </a:fld>
            <a:endParaRPr lang="en-US"/>
          </a:p>
        </p:txBody>
      </p:sp>
    </p:spTree>
    <p:extLst>
      <p:ext uri="{BB962C8B-B14F-4D97-AF65-F5344CB8AC3E}">
        <p14:creationId xmlns:p14="http://schemas.microsoft.com/office/powerpoint/2010/main" val="2703783072"/>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792" userDrawn="1">
          <p15:clr>
            <a:srgbClr val="F26B43"/>
          </p15:clr>
        </p15:guide>
        <p15:guide id="19" orient="horz" pos="3240" userDrawn="1">
          <p15:clr>
            <a:srgbClr val="F26B43"/>
          </p15:clr>
        </p15:guide>
        <p15:guide id="20" pos="57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eg"/><Relationship Id="rId12"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sv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3" Type="http://schemas.openxmlformats.org/officeDocument/2006/relationships/image" Target="../media/image2.png"/><Relationship Id="rId7" Type="http://schemas.openxmlformats.org/officeDocument/2006/relationships/image" Target="../media/image23.jpeg"/><Relationship Id="rId12" Type="http://schemas.openxmlformats.org/officeDocument/2006/relationships/image" Target="../media/image28.jpeg"/><Relationship Id="rId2" Type="http://schemas.microsoft.com/office/2018/10/relationships/comments" Target="../comments/modernComment_113_568B9254.xml"/><Relationship Id="rId1" Type="http://schemas.openxmlformats.org/officeDocument/2006/relationships/slideLayout" Target="../slideLayouts/slideLayout7.xml"/><Relationship Id="rId6" Type="http://schemas.microsoft.com/office/2007/relationships/hdphoto" Target="../media/hdphoto3.wdp"/><Relationship Id="rId11" Type="http://schemas.openxmlformats.org/officeDocument/2006/relationships/image" Target="../media/image27.jpeg"/><Relationship Id="rId5" Type="http://schemas.openxmlformats.org/officeDocument/2006/relationships/image" Target="../media/image22.png"/><Relationship Id="rId15" Type="http://schemas.openxmlformats.org/officeDocument/2006/relationships/image" Target="../media/image8.png"/><Relationship Id="rId10" Type="http://schemas.openxmlformats.org/officeDocument/2006/relationships/image" Target="../media/image26.jpeg"/><Relationship Id="rId4" Type="http://schemas.openxmlformats.org/officeDocument/2006/relationships/image" Target="../media/image21.jpeg"/><Relationship Id="rId9" Type="http://schemas.openxmlformats.org/officeDocument/2006/relationships/image" Target="../media/image25.jpeg"/><Relationship Id="rId14" Type="http://schemas.openxmlformats.org/officeDocument/2006/relationships/image" Target="../media/image30.jpeg"/></Relationships>
</file>

<file path=ppt/slides/_rels/slide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38.png"/><Relationship Id="rId2" Type="http://schemas.microsoft.com/office/2018/10/relationships/comments" Target="../comments/modernComment_117_78867199.xml"/><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7.png"/><Relationship Id="rId5" Type="http://schemas.openxmlformats.org/officeDocument/2006/relationships/image" Target="../media/image33.png"/><Relationship Id="rId10"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9.png"/><Relationship Id="rId18" Type="http://schemas.openxmlformats.org/officeDocument/2006/relationships/image" Target="../media/image8.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17" Type="http://schemas.openxmlformats.org/officeDocument/2006/relationships/image" Target="../media/image53.png"/><Relationship Id="rId2" Type="http://schemas.microsoft.com/office/2018/10/relationships/comments" Target="../comments/modernComment_118_70CA160D.xml"/><Relationship Id="rId16"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 Id="rId14" Type="http://schemas.openxmlformats.org/officeDocument/2006/relationships/image" Target="../media/image50.svg"/></Relationships>
</file>

<file path=ppt/slides/_rels/slide9.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4.png"/><Relationship Id="rId18" Type="http://schemas.openxmlformats.org/officeDocument/2006/relationships/image" Target="../media/image69.svg"/><Relationship Id="rId3" Type="http://schemas.openxmlformats.org/officeDocument/2006/relationships/image" Target="../media/image54.png"/><Relationship Id="rId21" Type="http://schemas.openxmlformats.org/officeDocument/2006/relationships/image" Target="../media/image72.png"/><Relationship Id="rId7" Type="http://schemas.openxmlformats.org/officeDocument/2006/relationships/image" Target="../media/image58.png"/><Relationship Id="rId12" Type="http://schemas.openxmlformats.org/officeDocument/2006/relationships/image" Target="../media/image63.svg"/><Relationship Id="rId17" Type="http://schemas.openxmlformats.org/officeDocument/2006/relationships/image" Target="../media/image68.png"/><Relationship Id="rId2" Type="http://schemas.microsoft.com/office/2018/10/relationships/comments" Target="../comments/modernComment_107_0.xml"/><Relationship Id="rId16" Type="http://schemas.openxmlformats.org/officeDocument/2006/relationships/image" Target="../media/image67.svg"/><Relationship Id="rId20" Type="http://schemas.openxmlformats.org/officeDocument/2006/relationships/image" Target="../media/image71.sv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62.png"/><Relationship Id="rId24" Type="http://schemas.openxmlformats.org/officeDocument/2006/relationships/image" Target="../media/image74.png"/><Relationship Id="rId5" Type="http://schemas.openxmlformats.org/officeDocument/2006/relationships/image" Target="../media/image56.png"/><Relationship Id="rId15" Type="http://schemas.openxmlformats.org/officeDocument/2006/relationships/image" Target="../media/image66.png"/><Relationship Id="rId23" Type="http://schemas.openxmlformats.org/officeDocument/2006/relationships/image" Target="../media/image8.png"/><Relationship Id="rId10" Type="http://schemas.openxmlformats.org/officeDocument/2006/relationships/image" Target="../media/image61.svg"/><Relationship Id="rId19" Type="http://schemas.openxmlformats.org/officeDocument/2006/relationships/image" Target="../media/image70.png"/><Relationship Id="rId4" Type="http://schemas.openxmlformats.org/officeDocument/2006/relationships/image" Target="../media/image55.svg"/><Relationship Id="rId9" Type="http://schemas.openxmlformats.org/officeDocument/2006/relationships/image" Target="../media/image60.png"/><Relationship Id="rId14" Type="http://schemas.openxmlformats.org/officeDocument/2006/relationships/image" Target="../media/image65.svg"/><Relationship Id="rId22" Type="http://schemas.openxmlformats.org/officeDocument/2006/relationships/image" Target="../media/image73.svg"/></Relationships>
</file>

<file path=ppt/slides/_rels/slide10.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2.png"/><Relationship Id="rId3" Type="http://schemas.microsoft.com/office/2018/10/relationships/comments" Target="../comments/modernComment_119_4CC68AAC.xml"/><Relationship Id="rId7" Type="http://schemas.openxmlformats.org/officeDocument/2006/relationships/image" Target="../media/image78.svg"/><Relationship Id="rId12"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7.png"/><Relationship Id="rId11" Type="http://schemas.openxmlformats.org/officeDocument/2006/relationships/image" Target="../media/image36.png"/><Relationship Id="rId5" Type="http://schemas.openxmlformats.org/officeDocument/2006/relationships/image" Target="../media/image76.sv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1A_D7F9C7BB.xml"/><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8/10/relationships/comments" Target="../comments/modernComment_11B_528D0C53.xml"/><Relationship Id="rId1" Type="http://schemas.openxmlformats.org/officeDocument/2006/relationships/slideLayout" Target="../slideLayouts/slideLayout7.xml"/><Relationship Id="rId4"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lue and green background&#10;&#10;AI-generated content may be incorrect.">
            <a:extLst>
              <a:ext uri="{FF2B5EF4-FFF2-40B4-BE49-F238E27FC236}">
                <a16:creationId xmlns:a16="http://schemas.microsoft.com/office/drawing/2014/main" id="{7EE2CF3D-BED2-0119-5072-6E14D5DF621A}"/>
              </a:ext>
            </a:extLst>
          </p:cNvPr>
          <p:cNvPicPr>
            <a:picLocks noChangeAspect="1"/>
          </p:cNvPicPr>
          <p:nvPr/>
        </p:nvPicPr>
        <p:blipFill>
          <a:blip r:embed="rId3"/>
          <a:stretch>
            <a:fillRect/>
          </a:stretch>
        </p:blipFill>
        <p:spPr>
          <a:xfrm>
            <a:off x="2709" y="0"/>
            <a:ext cx="18282583" cy="10287000"/>
          </a:xfrm>
          <a:prstGeom prst="rect">
            <a:avLst/>
          </a:prstGeom>
        </p:spPr>
      </p:pic>
      <p:pic>
        <p:nvPicPr>
          <p:cNvPr id="7" name="Picture 6" descr="A person wearing black pants and a black top&#10;&#10;AI-generated content may be incorrect.">
            <a:extLst>
              <a:ext uri="{FF2B5EF4-FFF2-40B4-BE49-F238E27FC236}">
                <a16:creationId xmlns:a16="http://schemas.microsoft.com/office/drawing/2014/main" id="{B5FD5B6E-D4DA-381B-EB59-DC5C8E2B3F70}"/>
              </a:ext>
            </a:extLst>
          </p:cNvPr>
          <p:cNvPicPr>
            <a:picLocks noChangeAspect="1"/>
          </p:cNvPicPr>
          <p:nvPr/>
        </p:nvPicPr>
        <p:blipFill>
          <a:blip r:embed="rId4">
            <a:extLst>
              <a:ext uri="{BEBA8EAE-BF5A-486C-A8C5-ECC9F3942E4B}">
                <a14:imgProps xmlns:a14="http://schemas.microsoft.com/office/drawing/2010/main">
                  <a14:imgLayer r:embed="rId5">
                    <a14:imgEffect>
                      <a14:saturation sat="119000"/>
                    </a14:imgEffect>
                    <a14:imgEffect>
                      <a14:brightnessContrast bright="4000"/>
                    </a14:imgEffect>
                  </a14:imgLayer>
                </a14:imgProps>
              </a:ext>
            </a:extLst>
          </a:blip>
          <a:srcRect l="-1173" t="-1103" r="587" b="28971"/>
          <a:stretch>
            <a:fillRect/>
          </a:stretch>
        </p:blipFill>
        <p:spPr>
          <a:xfrm>
            <a:off x="406723" y="2500"/>
            <a:ext cx="4901530" cy="10274987"/>
          </a:xfrm>
          <a:prstGeom prst="rect">
            <a:avLst/>
          </a:prstGeom>
          <a:effectLst>
            <a:outerShdw blurRad="190500" dist="25400" dir="3720000">
              <a:srgbClr val="000000">
                <a:alpha val="64000"/>
              </a:srgbClr>
            </a:outerShdw>
          </a:effectLst>
        </p:spPr>
      </p:pic>
      <p:sp>
        <p:nvSpPr>
          <p:cNvPr id="3" name="Rectangle: Rounded Corners 2">
            <a:extLst>
              <a:ext uri="{FF2B5EF4-FFF2-40B4-BE49-F238E27FC236}">
                <a16:creationId xmlns:a16="http://schemas.microsoft.com/office/drawing/2014/main" id="{B941A97F-5A34-039A-8C1C-A17777F31B59}"/>
              </a:ext>
            </a:extLst>
          </p:cNvPr>
          <p:cNvSpPr/>
          <p:nvPr/>
        </p:nvSpPr>
        <p:spPr>
          <a:xfrm>
            <a:off x="6130636" y="3811648"/>
            <a:ext cx="4575175" cy="4651374"/>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1FB473DC-AF12-6328-5389-C1FC7B355701}"/>
              </a:ext>
            </a:extLst>
          </p:cNvPr>
          <p:cNvSpPr/>
          <p:nvPr/>
        </p:nvSpPr>
        <p:spPr>
          <a:xfrm>
            <a:off x="10952101" y="3878963"/>
            <a:ext cx="4650881" cy="4632243"/>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27EF2AE8-B3CC-8CBC-9CBD-B49756B5F834}"/>
              </a:ext>
            </a:extLst>
          </p:cNvPr>
          <p:cNvPicPr>
            <a:picLocks noChangeAspect="1"/>
          </p:cNvPicPr>
          <p:nvPr/>
        </p:nvPicPr>
        <p:blipFill>
          <a:blip r:embed="rId6"/>
          <a:stretch>
            <a:fillRect/>
          </a:stretch>
        </p:blipFill>
        <p:spPr>
          <a:xfrm>
            <a:off x="11536041" y="4518442"/>
            <a:ext cx="3401339" cy="3401339"/>
          </a:xfrm>
          <a:prstGeom prst="rect">
            <a:avLst/>
          </a:prstGeom>
        </p:spPr>
      </p:pic>
      <p:pic>
        <p:nvPicPr>
          <p:cNvPr id="44" name="Picture 43" descr="A pink circle with white text&#10;&#10;AI-generated content may be incorrect.">
            <a:extLst>
              <a:ext uri="{FF2B5EF4-FFF2-40B4-BE49-F238E27FC236}">
                <a16:creationId xmlns:a16="http://schemas.microsoft.com/office/drawing/2014/main" id="{F1A1F33D-CE3F-58BF-A026-2E2B5C828D0E}"/>
              </a:ext>
            </a:extLst>
          </p:cNvPr>
          <p:cNvPicPr>
            <a:picLocks noChangeAspect="1"/>
          </p:cNvPicPr>
          <p:nvPr/>
        </p:nvPicPr>
        <p:blipFill>
          <a:blip r:embed="rId7"/>
          <a:stretch>
            <a:fillRect/>
          </a:stretch>
        </p:blipFill>
        <p:spPr>
          <a:xfrm>
            <a:off x="6126996" y="3943022"/>
            <a:ext cx="4343149" cy="4405268"/>
          </a:xfrm>
          <a:prstGeom prst="rect">
            <a:avLst/>
          </a:prstGeom>
        </p:spPr>
      </p:pic>
      <p:sp>
        <p:nvSpPr>
          <p:cNvPr id="5" name="TextBox 4">
            <a:extLst>
              <a:ext uri="{FF2B5EF4-FFF2-40B4-BE49-F238E27FC236}">
                <a16:creationId xmlns:a16="http://schemas.microsoft.com/office/drawing/2014/main" id="{91FF3F90-AD8F-C73B-61F2-717AC59158A5}"/>
              </a:ext>
            </a:extLst>
          </p:cNvPr>
          <p:cNvSpPr txBox="1"/>
          <p:nvPr/>
        </p:nvSpPr>
        <p:spPr>
          <a:xfrm>
            <a:off x="4571530" y="1736652"/>
            <a:ext cx="12602634"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ct val="0"/>
              </a:spcBef>
              <a:spcAft>
                <a:spcPts val="600"/>
              </a:spcAft>
            </a:pPr>
            <a:r>
              <a:rPr lang="en-US" sz="8000" b="1" cap="all">
                <a:latin typeface="Montserrat"/>
              </a:rPr>
              <a:t>Brand Partnership</a:t>
            </a:r>
            <a:endParaRPr lang="en-US" sz="8000">
              <a:latin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lue and green background&#10;&#10;AI-generated content may be incorrect.">
            <a:extLst>
              <a:ext uri="{FF2B5EF4-FFF2-40B4-BE49-F238E27FC236}">
                <a16:creationId xmlns:a16="http://schemas.microsoft.com/office/drawing/2014/main" id="{B9FF6416-96EF-12AD-5A9F-AFE13141C085}"/>
              </a:ext>
            </a:extLst>
          </p:cNvPr>
          <p:cNvPicPr>
            <a:picLocks noChangeAspect="1"/>
          </p:cNvPicPr>
          <p:nvPr/>
        </p:nvPicPr>
        <p:blipFill>
          <a:blip r:embed="rId3"/>
          <a:stretch>
            <a:fillRect/>
          </a:stretch>
        </p:blipFill>
        <p:spPr>
          <a:xfrm>
            <a:off x="2709" y="14287"/>
            <a:ext cx="18282583" cy="10287000"/>
          </a:xfrm>
          <a:prstGeom prst="rect">
            <a:avLst/>
          </a:prstGeom>
        </p:spPr>
      </p:pic>
      <p:sp>
        <p:nvSpPr>
          <p:cNvPr id="9" name="Rectangle: Diagonal Corners Rounded 8">
            <a:extLst>
              <a:ext uri="{FF2B5EF4-FFF2-40B4-BE49-F238E27FC236}">
                <a16:creationId xmlns:a16="http://schemas.microsoft.com/office/drawing/2014/main" id="{637CFEF8-A4B1-5256-C411-815F8C6C48E8}"/>
              </a:ext>
            </a:extLst>
          </p:cNvPr>
          <p:cNvSpPr/>
          <p:nvPr/>
        </p:nvSpPr>
        <p:spPr>
          <a:xfrm>
            <a:off x="11647920" y="6146924"/>
            <a:ext cx="5603498" cy="813112"/>
          </a:xfrm>
          <a:prstGeom prst="round2DiagRect">
            <a:avLst/>
          </a:prstGeom>
          <a:ln>
            <a:solidFill>
              <a:schemeClr val="tx1"/>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6" name="Rectangle: Diagonal Corners Rounded 5">
            <a:extLst>
              <a:ext uri="{FF2B5EF4-FFF2-40B4-BE49-F238E27FC236}">
                <a16:creationId xmlns:a16="http://schemas.microsoft.com/office/drawing/2014/main" id="{D49984C2-9AFF-08E1-5934-A1F05D939CA0}"/>
              </a:ext>
            </a:extLst>
          </p:cNvPr>
          <p:cNvSpPr/>
          <p:nvPr/>
        </p:nvSpPr>
        <p:spPr>
          <a:xfrm>
            <a:off x="5367399" y="6146923"/>
            <a:ext cx="5391520" cy="793750"/>
          </a:xfrm>
          <a:prstGeom prst="round2DiagRect">
            <a:avLst/>
          </a:prstGeom>
          <a:ln>
            <a:solidFill>
              <a:schemeClr val="tx1"/>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8" name="Rectangle: Diagonal Corners Rounded 7">
            <a:extLst>
              <a:ext uri="{FF2B5EF4-FFF2-40B4-BE49-F238E27FC236}">
                <a16:creationId xmlns:a16="http://schemas.microsoft.com/office/drawing/2014/main" id="{AF12160F-C22F-4322-BECF-E3AC32155097}"/>
              </a:ext>
            </a:extLst>
          </p:cNvPr>
          <p:cNvSpPr/>
          <p:nvPr/>
        </p:nvSpPr>
        <p:spPr>
          <a:xfrm>
            <a:off x="11633075" y="3114592"/>
            <a:ext cx="5627379" cy="793750"/>
          </a:xfrm>
          <a:prstGeom prst="round2DiagRect">
            <a:avLst/>
          </a:prstGeom>
          <a:ln>
            <a:solidFill>
              <a:schemeClr val="tx1"/>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557CB53A-6F62-9898-5475-F4E7F2BF9856}"/>
              </a:ext>
            </a:extLst>
          </p:cNvPr>
          <p:cNvSpPr/>
          <p:nvPr/>
        </p:nvSpPr>
        <p:spPr>
          <a:xfrm>
            <a:off x="5367399" y="4569320"/>
            <a:ext cx="5436052" cy="838282"/>
          </a:xfrm>
          <a:prstGeom prst="round2DiagRect">
            <a:avLst/>
          </a:prstGeom>
          <a:ln>
            <a:solidFill>
              <a:schemeClr val="tx1"/>
            </a:solidFill>
          </a:ln>
        </p:spPr>
        <p:style>
          <a:lnRef idx="0">
            <a:schemeClr val="accent4"/>
          </a:lnRef>
          <a:fillRef idx="3">
            <a:schemeClr val="accent4"/>
          </a:fillRef>
          <a:effectRef idx="3">
            <a:schemeClr val="accent4"/>
          </a:effectRef>
          <a:fontRef idx="minor">
            <a:schemeClr val="lt1"/>
          </a:fontRef>
        </p:style>
        <p:txBody>
          <a:bodyPr lIns="91440" tIns="45720" rIns="91440" bIns="45720" rtlCol="0" anchor="ctr"/>
          <a:lstStyle/>
          <a:p>
            <a:pPr algn="ctr"/>
            <a:endParaRPr lang="en-US"/>
          </a:p>
        </p:txBody>
      </p:sp>
      <p:sp>
        <p:nvSpPr>
          <p:cNvPr id="11" name="Rectangle: Diagonal Corners Rounded 10">
            <a:extLst>
              <a:ext uri="{FF2B5EF4-FFF2-40B4-BE49-F238E27FC236}">
                <a16:creationId xmlns:a16="http://schemas.microsoft.com/office/drawing/2014/main" id="{420877FE-8935-626C-7C89-D822C5E54202}"/>
              </a:ext>
            </a:extLst>
          </p:cNvPr>
          <p:cNvSpPr/>
          <p:nvPr/>
        </p:nvSpPr>
        <p:spPr>
          <a:xfrm>
            <a:off x="5309465" y="7757721"/>
            <a:ext cx="5478937" cy="793750"/>
          </a:xfrm>
          <a:prstGeom prst="round2DiagRect">
            <a:avLst/>
          </a:prstGeom>
          <a:ln>
            <a:solidFill>
              <a:schemeClr val="tx1"/>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 name="Rectangle: Diagonal Corners Rounded 3">
            <a:extLst>
              <a:ext uri="{FF2B5EF4-FFF2-40B4-BE49-F238E27FC236}">
                <a16:creationId xmlns:a16="http://schemas.microsoft.com/office/drawing/2014/main" id="{2B8EE45A-820B-5DF2-5CB1-258D3F2E93D7}"/>
              </a:ext>
            </a:extLst>
          </p:cNvPr>
          <p:cNvSpPr/>
          <p:nvPr/>
        </p:nvSpPr>
        <p:spPr>
          <a:xfrm>
            <a:off x="5367399" y="3111500"/>
            <a:ext cx="5421208" cy="793750"/>
          </a:xfrm>
          <a:prstGeom prst="round2DiagRect">
            <a:avLst/>
          </a:prstGeom>
          <a:ln>
            <a:solidFill>
              <a:schemeClr val="tx1"/>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5" name="TextBox 75"/>
          <p:cNvSpPr txBox="1"/>
          <p:nvPr/>
        </p:nvSpPr>
        <p:spPr>
          <a:xfrm>
            <a:off x="5534218" y="3263214"/>
            <a:ext cx="4987540" cy="494645"/>
          </a:xfrm>
          <a:prstGeom prst="rect">
            <a:avLst/>
          </a:prstGeom>
        </p:spPr>
        <p:txBody>
          <a:bodyPr wrap="square" lIns="0" tIns="0" rIns="0" bIns="0" rtlCol="0" anchor="t">
            <a:spAutoFit/>
          </a:bodyPr>
          <a:lstStyle/>
          <a:p>
            <a:pPr marL="514350" lvl="1" indent="-514350" algn="l">
              <a:lnSpc>
                <a:spcPts val="3963"/>
              </a:lnSpc>
              <a:buAutoNum type="arabicPeriod"/>
            </a:pPr>
            <a:r>
              <a:rPr lang="en-US" sz="3000" b="1">
                <a:latin typeface="Gilroy Bold"/>
                <a:ea typeface="Roboto Bold"/>
                <a:cs typeface="Roboto Bold"/>
                <a:sym typeface="Roboto Bold"/>
              </a:rPr>
              <a:t>About </a:t>
            </a:r>
            <a:r>
              <a:rPr lang="en-US" sz="3000" b="1">
                <a:solidFill>
                  <a:srgbClr val="FFFFFF"/>
                </a:solidFill>
                <a:latin typeface="Gilroy Bold"/>
                <a:ea typeface="Roboto Bold"/>
                <a:cs typeface="Roboto Bold"/>
                <a:sym typeface="Roboto Bold"/>
              </a:rPr>
              <a:t>FitMom Club</a:t>
            </a:r>
            <a:endParaRPr lang="en-US">
              <a:solidFill>
                <a:srgbClr val="FFFFFF"/>
              </a:solidFill>
            </a:endParaRPr>
          </a:p>
        </p:txBody>
      </p:sp>
      <p:sp>
        <p:nvSpPr>
          <p:cNvPr id="76" name="TextBox 76"/>
          <p:cNvSpPr txBox="1"/>
          <p:nvPr/>
        </p:nvSpPr>
        <p:spPr>
          <a:xfrm>
            <a:off x="5516735" y="6305435"/>
            <a:ext cx="4987540" cy="494645"/>
          </a:xfrm>
          <a:prstGeom prst="rect">
            <a:avLst/>
          </a:prstGeom>
        </p:spPr>
        <p:txBody>
          <a:bodyPr wrap="square" lIns="0" tIns="0" rIns="0" bIns="0" rtlCol="0" anchor="t">
            <a:spAutoFit/>
          </a:bodyPr>
          <a:lstStyle/>
          <a:p>
            <a:pPr marL="0" lvl="1">
              <a:lnSpc>
                <a:spcPts val="3963"/>
              </a:lnSpc>
            </a:pPr>
            <a:r>
              <a:rPr lang="en-US" sz="3000" b="1">
                <a:solidFill>
                  <a:srgbClr val="FFFFFF"/>
                </a:solidFill>
                <a:latin typeface="Gilroy Bold"/>
                <a:ea typeface="Roboto Bold"/>
                <a:cs typeface="Roboto Bold"/>
                <a:sym typeface="Roboto Bold"/>
              </a:rPr>
              <a:t>3. Program Offerings</a:t>
            </a:r>
          </a:p>
        </p:txBody>
      </p:sp>
      <p:sp>
        <p:nvSpPr>
          <p:cNvPr id="77" name="TextBox 77"/>
          <p:cNvSpPr txBox="1"/>
          <p:nvPr/>
        </p:nvSpPr>
        <p:spPr>
          <a:xfrm>
            <a:off x="5519374" y="4671737"/>
            <a:ext cx="4987540" cy="494645"/>
          </a:xfrm>
          <a:prstGeom prst="rect">
            <a:avLst/>
          </a:prstGeom>
        </p:spPr>
        <p:txBody>
          <a:bodyPr wrap="square" lIns="0" tIns="0" rIns="0" bIns="0" rtlCol="0" anchor="t">
            <a:spAutoFit/>
          </a:bodyPr>
          <a:lstStyle/>
          <a:p>
            <a:pPr marL="0" lvl="1">
              <a:lnSpc>
                <a:spcPts val="3963"/>
              </a:lnSpc>
            </a:pPr>
            <a:r>
              <a:rPr lang="en-US" sz="3000" b="1">
                <a:solidFill>
                  <a:srgbClr val="FFFFFF"/>
                </a:solidFill>
                <a:latin typeface="Gilroy Bold"/>
                <a:ea typeface="Roboto Bold"/>
                <a:cs typeface="Roboto Bold"/>
                <a:sym typeface="Roboto Bold"/>
              </a:rPr>
              <a:t>2. Our Team &amp; Strengths</a:t>
            </a:r>
            <a:endParaRPr lang="en-US"/>
          </a:p>
        </p:txBody>
      </p:sp>
      <p:sp>
        <p:nvSpPr>
          <p:cNvPr id="81" name="TextBox 81"/>
          <p:cNvSpPr txBox="1"/>
          <p:nvPr/>
        </p:nvSpPr>
        <p:spPr>
          <a:xfrm>
            <a:off x="5539621" y="7906991"/>
            <a:ext cx="4916103" cy="485133"/>
          </a:xfrm>
          <a:prstGeom prst="rect">
            <a:avLst/>
          </a:prstGeom>
        </p:spPr>
        <p:txBody>
          <a:bodyPr wrap="square" lIns="0" tIns="0" rIns="0" bIns="0" rtlCol="0" anchor="t">
            <a:spAutoFit/>
          </a:bodyPr>
          <a:lstStyle/>
          <a:p>
            <a:pPr marL="0" lvl="1">
              <a:lnSpc>
                <a:spcPts val="3963"/>
              </a:lnSpc>
            </a:pPr>
            <a:r>
              <a:rPr lang="en-US" sz="3000" b="1" spc="30">
                <a:solidFill>
                  <a:srgbClr val="FFFFFF"/>
                </a:solidFill>
                <a:latin typeface="Gilroy Bold"/>
                <a:ea typeface="Roboto Bold"/>
                <a:cs typeface="Roboto Bold"/>
                <a:sym typeface="Roboto Bold"/>
              </a:rPr>
              <a:t>4. Key Benefits for You</a:t>
            </a:r>
            <a:endParaRPr lang="en-US" sz="3000" b="1" spc="30">
              <a:latin typeface="Gilroy Bold"/>
              <a:ea typeface="Roboto Bold"/>
              <a:cs typeface="Roboto Bold"/>
            </a:endParaRPr>
          </a:p>
        </p:txBody>
      </p:sp>
      <p:sp>
        <p:nvSpPr>
          <p:cNvPr id="83" name="TextBox 83"/>
          <p:cNvSpPr txBox="1"/>
          <p:nvPr/>
        </p:nvSpPr>
        <p:spPr>
          <a:xfrm>
            <a:off x="8076958" y="1240617"/>
            <a:ext cx="6131031" cy="931473"/>
          </a:xfrm>
          <a:prstGeom prst="rect">
            <a:avLst/>
          </a:prstGeom>
        </p:spPr>
        <p:txBody>
          <a:bodyPr wrap="square" lIns="0" tIns="0" rIns="0" bIns="0" rtlCol="0" anchor="t">
            <a:spAutoFit/>
          </a:bodyPr>
          <a:lstStyle/>
          <a:p>
            <a:pPr algn="l">
              <a:lnSpc>
                <a:spcPts val="6875"/>
              </a:lnSpc>
            </a:pPr>
            <a:r>
              <a:rPr lang="en-US" sz="8000" b="1">
                <a:latin typeface="Gilroy Bold"/>
                <a:ea typeface="Montserrat Bold"/>
                <a:cs typeface="Montserrat Bold"/>
                <a:sym typeface="Montserrat Bold"/>
              </a:rPr>
              <a:t>OUTLINE</a:t>
            </a:r>
            <a:endParaRPr lang="en-US"/>
          </a:p>
        </p:txBody>
      </p:sp>
      <p:sp>
        <p:nvSpPr>
          <p:cNvPr id="12" name="TextBox 81">
            <a:extLst>
              <a:ext uri="{FF2B5EF4-FFF2-40B4-BE49-F238E27FC236}">
                <a16:creationId xmlns:a16="http://schemas.microsoft.com/office/drawing/2014/main" id="{548D2471-8364-8E7D-6C40-20F8E4C6C444}"/>
              </a:ext>
            </a:extLst>
          </p:cNvPr>
          <p:cNvSpPr txBox="1"/>
          <p:nvPr/>
        </p:nvSpPr>
        <p:spPr>
          <a:xfrm>
            <a:off x="11892919" y="3264894"/>
            <a:ext cx="4916103" cy="485133"/>
          </a:xfrm>
          <a:prstGeom prst="rect">
            <a:avLst/>
          </a:prstGeom>
        </p:spPr>
        <p:txBody>
          <a:bodyPr wrap="square" lIns="0" tIns="0" rIns="0" bIns="0" rtlCol="0" anchor="t">
            <a:spAutoFit/>
          </a:bodyPr>
          <a:lstStyle/>
          <a:p>
            <a:pPr marL="0" lvl="1">
              <a:lnSpc>
                <a:spcPts val="3963"/>
              </a:lnSpc>
            </a:pPr>
            <a:r>
              <a:rPr lang="en-US" sz="3000" b="1" spc="30">
                <a:latin typeface="Gilroy Bold"/>
                <a:ea typeface="Roboto Bold"/>
                <a:cs typeface="Roboto Bold"/>
              </a:rPr>
              <a:t>5. Our Partnership Model</a:t>
            </a:r>
          </a:p>
        </p:txBody>
      </p:sp>
      <p:sp>
        <p:nvSpPr>
          <p:cNvPr id="21" name="TextBox 20">
            <a:extLst>
              <a:ext uri="{FF2B5EF4-FFF2-40B4-BE49-F238E27FC236}">
                <a16:creationId xmlns:a16="http://schemas.microsoft.com/office/drawing/2014/main" id="{F25CACC1-DFBB-60D0-F01E-18526BFAECAC}"/>
              </a:ext>
            </a:extLst>
          </p:cNvPr>
          <p:cNvSpPr txBox="1"/>
          <p:nvPr/>
        </p:nvSpPr>
        <p:spPr>
          <a:xfrm>
            <a:off x="14123441" y="9954436"/>
            <a:ext cx="41678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 2025 </a:t>
            </a:r>
            <a:r>
              <a:rPr lang="en-US" sz="1600" err="1"/>
              <a:t>FitMom</a:t>
            </a:r>
            <a:r>
              <a:rPr lang="en-US" sz="1600"/>
              <a:t> Club. All Rights Reserved</a:t>
            </a:r>
          </a:p>
        </p:txBody>
      </p:sp>
      <p:pic>
        <p:nvPicPr>
          <p:cNvPr id="3" name="Picture 2" descr="A logo for a fitness club&#10;&#10;AI-generated content may be incorrect.">
            <a:extLst>
              <a:ext uri="{FF2B5EF4-FFF2-40B4-BE49-F238E27FC236}">
                <a16:creationId xmlns:a16="http://schemas.microsoft.com/office/drawing/2014/main" id="{DB06B38C-D5D4-C812-403F-698C64EE1848}"/>
              </a:ext>
            </a:extLst>
          </p:cNvPr>
          <p:cNvPicPr>
            <a:picLocks noChangeAspect="1"/>
          </p:cNvPicPr>
          <p:nvPr/>
        </p:nvPicPr>
        <p:blipFill>
          <a:blip r:embed="rId4"/>
          <a:stretch>
            <a:fillRect/>
          </a:stretch>
        </p:blipFill>
        <p:spPr>
          <a:xfrm>
            <a:off x="16594158" y="188769"/>
            <a:ext cx="1695450" cy="1181100"/>
          </a:xfrm>
          <a:prstGeom prst="rect">
            <a:avLst/>
          </a:prstGeom>
        </p:spPr>
      </p:pic>
      <p:sp>
        <p:nvSpPr>
          <p:cNvPr id="13" name="Rectangle: Diagonal Corners Rounded 12">
            <a:extLst>
              <a:ext uri="{FF2B5EF4-FFF2-40B4-BE49-F238E27FC236}">
                <a16:creationId xmlns:a16="http://schemas.microsoft.com/office/drawing/2014/main" id="{09FACD37-3A10-8725-F36A-47C68BFE7A8A}"/>
              </a:ext>
            </a:extLst>
          </p:cNvPr>
          <p:cNvSpPr/>
          <p:nvPr/>
        </p:nvSpPr>
        <p:spPr>
          <a:xfrm>
            <a:off x="11618230" y="7750092"/>
            <a:ext cx="5627378" cy="793750"/>
          </a:xfrm>
          <a:prstGeom prst="round2DiagRect">
            <a:avLst/>
          </a:prstGeom>
          <a:ln>
            <a:solidFill>
              <a:schemeClr val="tx1"/>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4" name="Rectangle: Diagonal Corners Rounded 13">
            <a:extLst>
              <a:ext uri="{FF2B5EF4-FFF2-40B4-BE49-F238E27FC236}">
                <a16:creationId xmlns:a16="http://schemas.microsoft.com/office/drawing/2014/main" id="{CED88F5E-3A31-C0D4-EC8A-775C80C58193}"/>
              </a:ext>
            </a:extLst>
          </p:cNvPr>
          <p:cNvSpPr/>
          <p:nvPr/>
        </p:nvSpPr>
        <p:spPr>
          <a:xfrm>
            <a:off x="11641680" y="4671112"/>
            <a:ext cx="5601994" cy="975968"/>
          </a:xfrm>
          <a:prstGeom prst="round2DiagRect">
            <a:avLst/>
          </a:prstGeom>
          <a:ln>
            <a:solidFill>
              <a:schemeClr val="tx1"/>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8" name="TextBox 78"/>
          <p:cNvSpPr txBox="1"/>
          <p:nvPr/>
        </p:nvSpPr>
        <p:spPr>
          <a:xfrm>
            <a:off x="11888158" y="4641666"/>
            <a:ext cx="6771407" cy="998094"/>
          </a:xfrm>
          <a:prstGeom prst="rect">
            <a:avLst/>
          </a:prstGeom>
        </p:spPr>
        <p:txBody>
          <a:bodyPr wrap="square" lIns="0" tIns="0" rIns="0" bIns="0" rtlCol="0" anchor="t">
            <a:spAutoFit/>
          </a:bodyPr>
          <a:lstStyle/>
          <a:p>
            <a:pPr marL="0" lvl="1">
              <a:lnSpc>
                <a:spcPts val="3963"/>
              </a:lnSpc>
            </a:pPr>
            <a:r>
              <a:rPr lang="en-US" sz="3000" b="1">
                <a:solidFill>
                  <a:srgbClr val="FFFFFF"/>
                </a:solidFill>
                <a:latin typeface="Gilroy Bold"/>
                <a:ea typeface="Roboto Bold"/>
                <a:cs typeface="Roboto Bold"/>
                <a:sym typeface="Roboto Bold"/>
              </a:rPr>
              <a:t>6. Value for </a:t>
            </a:r>
            <a:r>
              <a:rPr lang="en-US" sz="3000" b="1" err="1">
                <a:solidFill>
                  <a:srgbClr val="FFFFFF"/>
                </a:solidFill>
                <a:latin typeface="Gilroy Bold"/>
                <a:ea typeface="Roboto Bold"/>
                <a:cs typeface="Roboto Bold"/>
                <a:sym typeface="Roboto Bold"/>
              </a:rPr>
              <a:t>Momz</a:t>
            </a:r>
            <a:r>
              <a:rPr lang="en-US" sz="3000" b="1">
                <a:solidFill>
                  <a:srgbClr val="FFFFFF"/>
                </a:solidFill>
                <a:latin typeface="Gilroy Bold"/>
                <a:ea typeface="Roboto Bold"/>
                <a:cs typeface="Roboto Bold"/>
                <a:sym typeface="Roboto Bold"/>
              </a:rPr>
              <a:t> Cradle </a:t>
            </a:r>
          </a:p>
          <a:p>
            <a:pPr marL="0" lvl="1">
              <a:lnSpc>
                <a:spcPts val="3963"/>
              </a:lnSpc>
            </a:pPr>
            <a:r>
              <a:rPr lang="en-US" sz="3000" b="1">
                <a:solidFill>
                  <a:srgbClr val="FFFFFF"/>
                </a:solidFill>
                <a:latin typeface="Gilroy Bold"/>
                <a:ea typeface="Roboto Bold"/>
                <a:cs typeface="Roboto Bold"/>
                <a:sym typeface="Roboto Bold"/>
              </a:rPr>
              <a:t>    Clients</a:t>
            </a:r>
            <a:endParaRPr lang="en-US" sz="3000" b="1">
              <a:latin typeface="Gilroy Bold"/>
              <a:ea typeface="Roboto Bold"/>
              <a:cs typeface="Roboto Bold"/>
            </a:endParaRPr>
          </a:p>
        </p:txBody>
      </p:sp>
      <p:sp>
        <p:nvSpPr>
          <p:cNvPr id="16" name="TextBox 78">
            <a:extLst>
              <a:ext uri="{FF2B5EF4-FFF2-40B4-BE49-F238E27FC236}">
                <a16:creationId xmlns:a16="http://schemas.microsoft.com/office/drawing/2014/main" id="{BE920610-8BA2-EE78-3D65-8517ECEFDAA0}"/>
              </a:ext>
            </a:extLst>
          </p:cNvPr>
          <p:cNvSpPr txBox="1"/>
          <p:nvPr/>
        </p:nvSpPr>
        <p:spPr>
          <a:xfrm>
            <a:off x="11888157" y="6307653"/>
            <a:ext cx="5363363" cy="485133"/>
          </a:xfrm>
          <a:prstGeom prst="rect">
            <a:avLst/>
          </a:prstGeom>
        </p:spPr>
        <p:txBody>
          <a:bodyPr wrap="square" lIns="0" tIns="0" rIns="0" bIns="0" rtlCol="0" anchor="t">
            <a:spAutoFit/>
          </a:bodyPr>
          <a:lstStyle/>
          <a:p>
            <a:pPr marL="0" lvl="1">
              <a:lnSpc>
                <a:spcPts val="3963"/>
              </a:lnSpc>
            </a:pPr>
            <a:r>
              <a:rPr lang="en-US" sz="3000" b="1">
                <a:solidFill>
                  <a:srgbClr val="FFFFFF"/>
                </a:solidFill>
                <a:latin typeface="Gilroy Bold"/>
                <a:ea typeface="Roboto Bold"/>
                <a:cs typeface="Roboto Bold"/>
                <a:sym typeface="Roboto Bold"/>
              </a:rPr>
              <a:t>7. How our Partnership Works</a:t>
            </a:r>
            <a:endParaRPr lang="en-US" sz="3000" b="1">
              <a:latin typeface="Gilroy Bold"/>
              <a:ea typeface="Roboto Bold"/>
              <a:cs typeface="Roboto Bold"/>
            </a:endParaRPr>
          </a:p>
        </p:txBody>
      </p:sp>
      <p:sp>
        <p:nvSpPr>
          <p:cNvPr id="17" name="TextBox 78">
            <a:extLst>
              <a:ext uri="{FF2B5EF4-FFF2-40B4-BE49-F238E27FC236}">
                <a16:creationId xmlns:a16="http://schemas.microsoft.com/office/drawing/2014/main" id="{5311BA93-2699-888C-B899-7A92A30C52E8}"/>
              </a:ext>
            </a:extLst>
          </p:cNvPr>
          <p:cNvSpPr txBox="1"/>
          <p:nvPr/>
        </p:nvSpPr>
        <p:spPr>
          <a:xfrm>
            <a:off x="11888156" y="7895977"/>
            <a:ext cx="4916103" cy="485133"/>
          </a:xfrm>
          <a:prstGeom prst="rect">
            <a:avLst/>
          </a:prstGeom>
        </p:spPr>
        <p:txBody>
          <a:bodyPr wrap="square" lIns="0" tIns="0" rIns="0" bIns="0" rtlCol="0" anchor="t">
            <a:spAutoFit/>
          </a:bodyPr>
          <a:lstStyle/>
          <a:p>
            <a:pPr marL="0" lvl="1">
              <a:lnSpc>
                <a:spcPts val="3963"/>
              </a:lnSpc>
            </a:pPr>
            <a:r>
              <a:rPr lang="en-US" sz="3000" b="1">
                <a:solidFill>
                  <a:srgbClr val="FFFFFF"/>
                </a:solidFill>
                <a:latin typeface="Gilroy Bold"/>
                <a:ea typeface="Roboto Bold"/>
                <a:cs typeface="Roboto Bold"/>
                <a:sym typeface="Roboto Bold"/>
              </a:rPr>
              <a:t>8. Revenue Projection</a:t>
            </a:r>
            <a:endParaRPr lang="en-US" sz="3000" b="1">
              <a:latin typeface="Gilroy Bold"/>
              <a:ea typeface="Roboto Bold"/>
              <a:cs typeface="Roboto Bold"/>
            </a:endParaRPr>
          </a:p>
        </p:txBody>
      </p:sp>
      <p:pic>
        <p:nvPicPr>
          <p:cNvPr id="7" name="Picture 6">
            <a:extLst>
              <a:ext uri="{FF2B5EF4-FFF2-40B4-BE49-F238E27FC236}">
                <a16:creationId xmlns:a16="http://schemas.microsoft.com/office/drawing/2014/main" id="{00C9C592-8376-18CB-E5C3-B9619895C835}"/>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2000"/>
                    </a14:imgEffect>
                  </a14:imgLayer>
                </a14:imgProps>
              </a:ext>
            </a:extLst>
          </a:blip>
          <a:stretch>
            <a:fillRect/>
          </a:stretch>
        </p:blipFill>
        <p:spPr>
          <a:xfrm>
            <a:off x="-2254127" y="186602"/>
            <a:ext cx="10128106" cy="10111654"/>
          </a:xfrm>
          <a:prstGeom prst="rect">
            <a:avLst/>
          </a:prstGeom>
          <a:effectLst/>
        </p:spPr>
      </p:pic>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green background&#10;&#10;AI-generated content may be incorrect.">
            <a:extLst>
              <a:ext uri="{FF2B5EF4-FFF2-40B4-BE49-F238E27FC236}">
                <a16:creationId xmlns:a16="http://schemas.microsoft.com/office/drawing/2014/main" id="{5CC12A21-0BF2-60D8-E803-36CFDB741666}"/>
              </a:ext>
            </a:extLst>
          </p:cNvPr>
          <p:cNvPicPr>
            <a:picLocks noChangeAspect="1"/>
          </p:cNvPicPr>
          <p:nvPr/>
        </p:nvPicPr>
        <p:blipFill>
          <a:blip r:embed="rId2"/>
          <a:stretch>
            <a:fillRect/>
          </a:stretch>
        </p:blipFill>
        <p:spPr>
          <a:xfrm>
            <a:off x="2709" y="0"/>
            <a:ext cx="18282583" cy="10287000"/>
          </a:xfrm>
          <a:prstGeom prst="rect">
            <a:avLst/>
          </a:prstGeom>
        </p:spPr>
      </p:pic>
      <p:sp>
        <p:nvSpPr>
          <p:cNvPr id="22" name="TextBox 22"/>
          <p:cNvSpPr txBox="1"/>
          <p:nvPr/>
        </p:nvSpPr>
        <p:spPr>
          <a:xfrm>
            <a:off x="8577792" y="2041081"/>
            <a:ext cx="8731250" cy="6452664"/>
          </a:xfrm>
          <a:prstGeom prst="rect">
            <a:avLst/>
          </a:prstGeom>
        </p:spPr>
        <p:txBody>
          <a:bodyPr wrap="square" lIns="0" tIns="0" rIns="0" bIns="0" rtlCol="0" anchor="t">
            <a:spAutoFit/>
          </a:bodyPr>
          <a:lstStyle/>
          <a:p>
            <a:pPr algn="just">
              <a:lnSpc>
                <a:spcPts val="4321"/>
              </a:lnSpc>
              <a:spcBef>
                <a:spcPct val="0"/>
              </a:spcBef>
            </a:pPr>
            <a:r>
              <a:rPr lang="en-US" sz="2800" b="1" err="1">
                <a:solidFill>
                  <a:srgbClr val="00D1B8"/>
                </a:solidFill>
                <a:latin typeface="Montserrat Bold"/>
                <a:ea typeface="Montserrat Bold"/>
                <a:cs typeface="Montserrat Bold"/>
                <a:sym typeface="Montserrat Bold"/>
              </a:rPr>
              <a:t>FitMom</a:t>
            </a:r>
            <a:r>
              <a:rPr lang="en-US" sz="2800" b="1">
                <a:solidFill>
                  <a:srgbClr val="00D1B8"/>
                </a:solidFill>
                <a:latin typeface="Montserrat Bold"/>
                <a:ea typeface="Montserrat Bold"/>
                <a:cs typeface="Montserrat Bold"/>
                <a:sym typeface="Montserrat Bold"/>
              </a:rPr>
              <a:t> Club</a:t>
            </a:r>
            <a:r>
              <a:rPr lang="en-US" sz="2800" b="1">
                <a:latin typeface="Montserrat Bold"/>
                <a:ea typeface="Montserrat Bold"/>
                <a:cs typeface="Montserrat Bold"/>
                <a:sym typeface="Montserrat Bold"/>
              </a:rPr>
              <a:t> is a science-backed, women-centric wellness brand committed to helping individuals transform their physical and emotional health whether they’re mothers, working professionals or anyone navigating modern lifestyle challenges!</a:t>
            </a:r>
            <a:endParaRPr lang="en-US" sz="2800" b="1"/>
          </a:p>
          <a:p>
            <a:pPr algn="just">
              <a:lnSpc>
                <a:spcPts val="4041"/>
              </a:lnSpc>
              <a:spcBef>
                <a:spcPct val="0"/>
              </a:spcBef>
            </a:pPr>
            <a:endParaRPr lang="en-US" sz="2800" b="1">
              <a:latin typeface="Montserrat Bold"/>
              <a:ea typeface="Montserrat Bold"/>
              <a:cs typeface="Montserrat Bold"/>
            </a:endParaRPr>
          </a:p>
          <a:p>
            <a:pPr algn="just">
              <a:lnSpc>
                <a:spcPts val="4321"/>
              </a:lnSpc>
              <a:spcBef>
                <a:spcPct val="0"/>
              </a:spcBef>
            </a:pPr>
            <a:r>
              <a:rPr lang="en-US" sz="2800" b="1">
                <a:latin typeface="Montserrat Bold"/>
                <a:ea typeface="Montserrat Bold"/>
                <a:cs typeface="Montserrat Bold"/>
                <a:sym typeface="Montserrat Bold"/>
              </a:rPr>
              <a:t>With over 1 Lakh lives positively impacted, </a:t>
            </a:r>
            <a:endParaRPr lang="en-US" sz="2800" b="1">
              <a:latin typeface="Montserrat Bold"/>
              <a:ea typeface="Montserrat Bold"/>
              <a:cs typeface="Montserrat Bold"/>
            </a:endParaRPr>
          </a:p>
          <a:p>
            <a:pPr algn="just">
              <a:lnSpc>
                <a:spcPts val="4321"/>
              </a:lnSpc>
              <a:spcBef>
                <a:spcPct val="0"/>
              </a:spcBef>
            </a:pPr>
            <a:r>
              <a:rPr lang="en-US" sz="2800" b="1">
                <a:latin typeface="Montserrat Bold"/>
                <a:ea typeface="Montserrat Bold"/>
                <a:cs typeface="Montserrat Bold"/>
                <a:sym typeface="Montserrat Bold"/>
              </a:rPr>
              <a:t>we offer structured coaching, personalized nutrition plans and guidance that inspires lasting life change!</a:t>
            </a:r>
            <a:endParaRPr lang="en-US" sz="2800" b="1">
              <a:latin typeface="Montserrat Bold"/>
              <a:ea typeface="Montserrat Bold"/>
              <a:cs typeface="Montserrat Bold"/>
            </a:endParaRPr>
          </a:p>
          <a:p>
            <a:pPr algn="just">
              <a:lnSpc>
                <a:spcPts val="3481"/>
              </a:lnSpc>
              <a:spcBef>
                <a:spcPct val="0"/>
              </a:spcBef>
            </a:pPr>
            <a:endParaRPr lang="en-US" sz="2800" b="1">
              <a:latin typeface="Montserrat Bold"/>
              <a:ea typeface="Montserrat Bold"/>
              <a:cs typeface="Montserrat Bold"/>
            </a:endParaRPr>
          </a:p>
        </p:txBody>
      </p:sp>
      <p:sp>
        <p:nvSpPr>
          <p:cNvPr id="23" name="TextBox 23"/>
          <p:cNvSpPr txBox="1"/>
          <p:nvPr/>
        </p:nvSpPr>
        <p:spPr>
          <a:xfrm>
            <a:off x="303049" y="2046400"/>
            <a:ext cx="8025862" cy="1795363"/>
          </a:xfrm>
          <a:prstGeom prst="rect">
            <a:avLst/>
          </a:prstGeom>
        </p:spPr>
        <p:txBody>
          <a:bodyPr wrap="square" lIns="0" tIns="0" rIns="0" bIns="0" rtlCol="0" anchor="t">
            <a:spAutoFit/>
          </a:bodyPr>
          <a:lstStyle/>
          <a:p>
            <a:pPr algn="ctr">
              <a:lnSpc>
                <a:spcPts val="7000"/>
              </a:lnSpc>
            </a:pPr>
            <a:r>
              <a:rPr lang="en-US" sz="6000" b="1">
                <a:latin typeface="Montserrat Bold"/>
                <a:ea typeface="Montserrat Bold"/>
                <a:cs typeface="Montserrat Bold"/>
                <a:sym typeface="Montserrat Bold"/>
              </a:rPr>
              <a:t>About </a:t>
            </a:r>
            <a:endParaRPr lang="en-US" sz="6000" b="1">
              <a:latin typeface="Montserrat Bold"/>
              <a:ea typeface="Montserrat Bold"/>
              <a:cs typeface="Montserrat Bold"/>
            </a:endParaRPr>
          </a:p>
          <a:p>
            <a:pPr algn="ctr">
              <a:lnSpc>
                <a:spcPts val="7000"/>
              </a:lnSpc>
            </a:pPr>
            <a:r>
              <a:rPr lang="en-US" sz="6000" b="1" err="1">
                <a:solidFill>
                  <a:srgbClr val="00D1B8"/>
                </a:solidFill>
                <a:latin typeface="Montserrat Bold"/>
                <a:ea typeface="Montserrat Bold"/>
                <a:cs typeface="Montserrat Bold"/>
                <a:sym typeface="Montserrat Bold"/>
              </a:rPr>
              <a:t>FitMom</a:t>
            </a:r>
            <a:r>
              <a:rPr lang="en-US" sz="6000" b="1">
                <a:solidFill>
                  <a:srgbClr val="00D1B8"/>
                </a:solidFill>
                <a:latin typeface="Montserrat Bold"/>
                <a:ea typeface="Montserrat Bold"/>
                <a:cs typeface="Montserrat Bold"/>
                <a:sym typeface="Montserrat Bold"/>
              </a:rPr>
              <a:t> Club</a:t>
            </a:r>
            <a:endParaRPr lang="en-US" sz="6000" b="1">
              <a:solidFill>
                <a:srgbClr val="00D1B8"/>
              </a:solidFill>
              <a:latin typeface="Montserrat Bold"/>
              <a:ea typeface="Montserrat Bold"/>
              <a:cs typeface="Montserrat Bold"/>
            </a:endParaRPr>
          </a:p>
        </p:txBody>
      </p:sp>
      <p:sp>
        <p:nvSpPr>
          <p:cNvPr id="4" name="Freeform 50" descr="A logo for a fitness club&#10;&#10;AI-generated content may be incorrect.">
            <a:extLst>
              <a:ext uri="{FF2B5EF4-FFF2-40B4-BE49-F238E27FC236}">
                <a16:creationId xmlns:a16="http://schemas.microsoft.com/office/drawing/2014/main" id="{13B15D76-C0A4-FE30-F527-CA95C0E1A86D}"/>
              </a:ext>
            </a:extLst>
          </p:cNvPr>
          <p:cNvSpPr/>
          <p:nvPr/>
        </p:nvSpPr>
        <p:spPr>
          <a:xfrm>
            <a:off x="1446068" y="4478632"/>
            <a:ext cx="4972702" cy="3546491"/>
          </a:xfrm>
          <a:custGeom>
            <a:avLst/>
            <a:gdLst/>
            <a:ahLst/>
            <a:cxnLst/>
            <a:rect l="l" t="t" r="r" b="b"/>
            <a:pathLst>
              <a:path w="2038815" h="1465748">
                <a:moveTo>
                  <a:pt x="0" y="0"/>
                </a:moveTo>
                <a:lnTo>
                  <a:pt x="2038815" y="0"/>
                </a:lnTo>
                <a:lnTo>
                  <a:pt x="2038815" y="1465749"/>
                </a:lnTo>
                <a:lnTo>
                  <a:pt x="0" y="1465749"/>
                </a:lnTo>
                <a:lnTo>
                  <a:pt x="0" y="0"/>
                </a:lnTo>
                <a:close/>
              </a:path>
            </a:pathLst>
          </a:custGeom>
          <a:blipFill>
            <a:blip r:embed="rId3"/>
            <a:stretch>
              <a:fillRect l="-4611" r="-4611" b="-51925"/>
            </a:stretch>
          </a:blipFill>
        </p:spPr>
        <p:txBody>
          <a:bodyPr/>
          <a:lstStyle/>
          <a:p>
            <a:endParaRPr lang="en-US"/>
          </a:p>
        </p:txBody>
      </p:sp>
      <p:sp>
        <p:nvSpPr>
          <p:cNvPr id="3" name="TextBox 2">
            <a:extLst>
              <a:ext uri="{FF2B5EF4-FFF2-40B4-BE49-F238E27FC236}">
                <a16:creationId xmlns:a16="http://schemas.microsoft.com/office/drawing/2014/main" id="{DDC8A60F-1B9F-98FE-14FA-50CEB6E36C6C}"/>
              </a:ext>
            </a:extLst>
          </p:cNvPr>
          <p:cNvSpPr txBox="1"/>
          <p:nvPr/>
        </p:nvSpPr>
        <p:spPr>
          <a:xfrm>
            <a:off x="14123441" y="9954436"/>
            <a:ext cx="41678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 2025 </a:t>
            </a:r>
            <a:r>
              <a:rPr lang="en-US" sz="1600" err="1"/>
              <a:t>FitMom</a:t>
            </a:r>
            <a:r>
              <a:rPr lang="en-US" sz="1600"/>
              <a:t> Club. All Rights Reserved</a:t>
            </a:r>
          </a:p>
        </p:txBody>
      </p:sp>
    </p:spTree>
  </p:cSld>
  <p:clrMapOvr>
    <a:masterClrMapping/>
  </p:clrMapOvr>
  <p:transition>
    <p:circl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green background&#10;&#10;AI-generated content may be incorrect.">
            <a:extLst>
              <a:ext uri="{FF2B5EF4-FFF2-40B4-BE49-F238E27FC236}">
                <a16:creationId xmlns:a16="http://schemas.microsoft.com/office/drawing/2014/main" id="{EE8BD87A-4C7A-CFA3-55F8-68684614AE02}"/>
              </a:ext>
            </a:extLst>
          </p:cNvPr>
          <p:cNvPicPr>
            <a:picLocks noChangeAspect="1"/>
          </p:cNvPicPr>
          <p:nvPr/>
        </p:nvPicPr>
        <p:blipFill>
          <a:blip r:embed="rId2"/>
          <a:stretch>
            <a:fillRect/>
          </a:stretch>
        </p:blipFill>
        <p:spPr>
          <a:xfrm>
            <a:off x="2709" y="0"/>
            <a:ext cx="18282583" cy="10287000"/>
          </a:xfrm>
          <a:prstGeom prst="rect">
            <a:avLst/>
          </a:prstGeom>
        </p:spPr>
      </p:pic>
      <p:grpSp>
        <p:nvGrpSpPr>
          <p:cNvPr id="9" name="Group 9"/>
          <p:cNvGrpSpPr/>
          <p:nvPr/>
        </p:nvGrpSpPr>
        <p:grpSpPr>
          <a:xfrm>
            <a:off x="0" y="0"/>
            <a:ext cx="4472034" cy="3390185"/>
            <a:chOff x="0" y="0"/>
            <a:chExt cx="5962712" cy="4520247"/>
          </a:xfrm>
        </p:grpSpPr>
        <p:pic>
          <p:nvPicPr>
            <p:cNvPr id="10" name="Picture 10"/>
            <p:cNvPicPr>
              <a:picLocks noChangeAspect="1"/>
            </p:cNvPicPr>
            <p:nvPr/>
          </p:nvPicPr>
          <p:blipFill>
            <a:blip r:embed="rId3"/>
            <a:srcRect t="3833" b="20357"/>
            <a:stretch>
              <a:fillRect/>
            </a:stretch>
          </p:blipFill>
          <p:spPr>
            <a:xfrm>
              <a:off x="0" y="0"/>
              <a:ext cx="5962712" cy="4520247"/>
            </a:xfrm>
            <a:prstGeom prst="rect">
              <a:avLst/>
            </a:prstGeom>
          </p:spPr>
        </p:pic>
      </p:grpSp>
      <p:grpSp>
        <p:nvGrpSpPr>
          <p:cNvPr id="11" name="Group 11"/>
          <p:cNvGrpSpPr/>
          <p:nvPr/>
        </p:nvGrpSpPr>
        <p:grpSpPr>
          <a:xfrm>
            <a:off x="0" y="6896815"/>
            <a:ext cx="4472034" cy="3390185"/>
            <a:chOff x="0" y="0"/>
            <a:chExt cx="5962712" cy="4520247"/>
          </a:xfrm>
        </p:grpSpPr>
        <p:pic>
          <p:nvPicPr>
            <p:cNvPr id="12" name="Picture 12"/>
            <p:cNvPicPr>
              <a:picLocks noChangeAspect="1"/>
            </p:cNvPicPr>
            <p:nvPr/>
          </p:nvPicPr>
          <p:blipFill>
            <a:blip r:embed="rId4"/>
            <a:srcRect t="638" b="23552"/>
            <a:stretch>
              <a:fillRect/>
            </a:stretch>
          </p:blipFill>
          <p:spPr>
            <a:xfrm>
              <a:off x="0" y="0"/>
              <a:ext cx="5962712" cy="4520247"/>
            </a:xfrm>
            <a:prstGeom prst="rect">
              <a:avLst/>
            </a:prstGeom>
          </p:spPr>
        </p:pic>
      </p:grpSp>
      <p:grpSp>
        <p:nvGrpSpPr>
          <p:cNvPr id="13" name="Group 13"/>
          <p:cNvGrpSpPr/>
          <p:nvPr/>
        </p:nvGrpSpPr>
        <p:grpSpPr>
          <a:xfrm>
            <a:off x="4537495" y="0"/>
            <a:ext cx="4488264" cy="2501005"/>
            <a:chOff x="0" y="0"/>
            <a:chExt cx="5984352" cy="3334674"/>
          </a:xfrm>
        </p:grpSpPr>
        <p:pic>
          <p:nvPicPr>
            <p:cNvPr id="14" name="Picture 14"/>
            <p:cNvPicPr>
              <a:picLocks noChangeAspect="1"/>
            </p:cNvPicPr>
            <p:nvPr/>
          </p:nvPicPr>
          <p:blipFill>
            <a:blip r:embed="rId5"/>
            <a:srcRect t="67" b="44209"/>
            <a:stretch>
              <a:fillRect/>
            </a:stretch>
          </p:blipFill>
          <p:spPr>
            <a:xfrm>
              <a:off x="0" y="0"/>
              <a:ext cx="5984352" cy="3334674"/>
            </a:xfrm>
            <a:prstGeom prst="rect">
              <a:avLst/>
            </a:prstGeom>
          </p:spPr>
        </p:pic>
      </p:grpSp>
      <p:grpSp>
        <p:nvGrpSpPr>
          <p:cNvPr id="15" name="Group 15"/>
          <p:cNvGrpSpPr/>
          <p:nvPr/>
        </p:nvGrpSpPr>
        <p:grpSpPr>
          <a:xfrm>
            <a:off x="4537495" y="7785995"/>
            <a:ext cx="4488264" cy="2501005"/>
            <a:chOff x="0" y="0"/>
            <a:chExt cx="5984352" cy="3334674"/>
          </a:xfrm>
        </p:grpSpPr>
        <p:pic>
          <p:nvPicPr>
            <p:cNvPr id="16" name="Picture 16"/>
            <p:cNvPicPr>
              <a:picLocks noChangeAspect="1"/>
            </p:cNvPicPr>
            <p:nvPr/>
          </p:nvPicPr>
          <p:blipFill>
            <a:blip r:embed="rId6"/>
            <a:srcRect t="16196" b="28080"/>
            <a:stretch>
              <a:fillRect/>
            </a:stretch>
          </p:blipFill>
          <p:spPr>
            <a:xfrm>
              <a:off x="0" y="0"/>
              <a:ext cx="5984352" cy="3334674"/>
            </a:xfrm>
            <a:prstGeom prst="rect">
              <a:avLst/>
            </a:prstGeom>
          </p:spPr>
        </p:pic>
      </p:grpSp>
      <p:grpSp>
        <p:nvGrpSpPr>
          <p:cNvPr id="17" name="Group 17"/>
          <p:cNvGrpSpPr/>
          <p:nvPr/>
        </p:nvGrpSpPr>
        <p:grpSpPr>
          <a:xfrm>
            <a:off x="4537495" y="2553198"/>
            <a:ext cx="4488264" cy="5174623"/>
            <a:chOff x="0" y="0"/>
            <a:chExt cx="5984352" cy="6899497"/>
          </a:xfrm>
        </p:grpSpPr>
        <p:pic>
          <p:nvPicPr>
            <p:cNvPr id="18" name="Picture 18"/>
            <p:cNvPicPr>
              <a:picLocks noChangeAspect="1"/>
            </p:cNvPicPr>
            <p:nvPr/>
          </p:nvPicPr>
          <p:blipFill>
            <a:blip r:embed="rId7"/>
            <a:srcRect l="2945" r="10318"/>
            <a:stretch>
              <a:fillRect/>
            </a:stretch>
          </p:blipFill>
          <p:spPr>
            <a:xfrm>
              <a:off x="0" y="0"/>
              <a:ext cx="5984352" cy="6899497"/>
            </a:xfrm>
            <a:prstGeom prst="rect">
              <a:avLst/>
            </a:prstGeom>
          </p:spPr>
        </p:pic>
      </p:grpSp>
      <p:grpSp>
        <p:nvGrpSpPr>
          <p:cNvPr id="19" name="Group 19"/>
          <p:cNvGrpSpPr/>
          <p:nvPr/>
        </p:nvGrpSpPr>
        <p:grpSpPr>
          <a:xfrm>
            <a:off x="2300813" y="3456963"/>
            <a:ext cx="2171221" cy="3367092"/>
            <a:chOff x="0" y="0"/>
            <a:chExt cx="2894961" cy="4489455"/>
          </a:xfrm>
        </p:grpSpPr>
        <p:pic>
          <p:nvPicPr>
            <p:cNvPr id="20" name="Picture 20"/>
            <p:cNvPicPr>
              <a:picLocks noChangeAspect="1"/>
            </p:cNvPicPr>
            <p:nvPr/>
          </p:nvPicPr>
          <p:blipFill>
            <a:blip r:embed="rId8"/>
            <a:srcRect l="24459" t="7257" r="23810" b="39295"/>
            <a:stretch>
              <a:fillRect/>
            </a:stretch>
          </p:blipFill>
          <p:spPr>
            <a:xfrm>
              <a:off x="0" y="0"/>
              <a:ext cx="2894961" cy="4489455"/>
            </a:xfrm>
            <a:prstGeom prst="rect">
              <a:avLst/>
            </a:prstGeom>
          </p:spPr>
        </p:pic>
      </p:grpSp>
      <p:grpSp>
        <p:nvGrpSpPr>
          <p:cNvPr id="21" name="Group 21"/>
          <p:cNvGrpSpPr/>
          <p:nvPr/>
        </p:nvGrpSpPr>
        <p:grpSpPr>
          <a:xfrm>
            <a:off x="0" y="3456963"/>
            <a:ext cx="2236017" cy="3367092"/>
            <a:chOff x="0" y="0"/>
            <a:chExt cx="2981356" cy="4489455"/>
          </a:xfrm>
        </p:grpSpPr>
        <p:pic>
          <p:nvPicPr>
            <p:cNvPr id="22" name="Picture 22"/>
            <p:cNvPicPr>
              <a:picLocks noChangeAspect="1"/>
            </p:cNvPicPr>
            <p:nvPr/>
          </p:nvPicPr>
          <p:blipFill>
            <a:blip r:embed="rId9"/>
            <a:srcRect l="17547" t="12916" r="5261" b="9639"/>
            <a:stretch>
              <a:fillRect/>
            </a:stretch>
          </p:blipFill>
          <p:spPr>
            <a:xfrm>
              <a:off x="0" y="0"/>
              <a:ext cx="2981356" cy="4489455"/>
            </a:xfrm>
            <a:prstGeom prst="rect">
              <a:avLst/>
            </a:prstGeom>
          </p:spPr>
        </p:pic>
      </p:grpSp>
      <p:sp>
        <p:nvSpPr>
          <p:cNvPr id="29" name="Freeform 29"/>
          <p:cNvSpPr/>
          <p:nvPr/>
        </p:nvSpPr>
        <p:spPr>
          <a:xfrm rot="-1161282">
            <a:off x="-714473" y="9127451"/>
            <a:ext cx="3123726" cy="3080775"/>
          </a:xfrm>
          <a:custGeom>
            <a:avLst/>
            <a:gdLst/>
            <a:ahLst/>
            <a:cxnLst/>
            <a:rect l="l" t="t" r="r" b="b"/>
            <a:pathLst>
              <a:path w="3123726" h="3080775">
                <a:moveTo>
                  <a:pt x="0" y="0"/>
                </a:moveTo>
                <a:lnTo>
                  <a:pt x="3123727" y="0"/>
                </a:lnTo>
                <a:lnTo>
                  <a:pt x="3123727" y="3080776"/>
                </a:lnTo>
                <a:lnTo>
                  <a:pt x="0" y="3080776"/>
                </a:lnTo>
                <a:lnTo>
                  <a:pt x="0" y="0"/>
                </a:lnTo>
                <a:close/>
              </a:path>
            </a:pathLst>
          </a:custGeom>
          <a:blipFill>
            <a:blip r:embed="rId10">
              <a:alphaModFix amt="21999"/>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1" name="TextBox 31"/>
          <p:cNvSpPr txBox="1"/>
          <p:nvPr/>
        </p:nvSpPr>
        <p:spPr>
          <a:xfrm>
            <a:off x="9237732" y="6073485"/>
            <a:ext cx="4235420" cy="713806"/>
          </a:xfrm>
          <a:prstGeom prst="rect">
            <a:avLst/>
          </a:prstGeom>
        </p:spPr>
        <p:txBody>
          <a:bodyPr lIns="0" tIns="0" rIns="0" bIns="0" rtlCol="0" anchor="t">
            <a:spAutoFit/>
          </a:bodyPr>
          <a:lstStyle/>
          <a:p>
            <a:pPr marL="0" lvl="0" indent="0" algn="just">
              <a:lnSpc>
                <a:spcPts val="5750"/>
              </a:lnSpc>
              <a:spcBef>
                <a:spcPct val="0"/>
              </a:spcBef>
            </a:pPr>
            <a:r>
              <a:rPr lang="en-US" sz="4600" b="1" u="none" strike="noStrike">
                <a:latin typeface="Montserrat Bold"/>
                <a:ea typeface="Montserrat Bold"/>
                <a:cs typeface="Montserrat Bold"/>
                <a:sym typeface="Montserrat Bold"/>
              </a:rPr>
              <a:t>Mission</a:t>
            </a:r>
            <a:endParaRPr lang="en-US" sz="4600" b="1" u="none" strike="noStrike">
              <a:latin typeface="Montserrat Bold"/>
              <a:ea typeface="Montserrat Bold"/>
              <a:cs typeface="Montserrat Bold"/>
            </a:endParaRPr>
          </a:p>
        </p:txBody>
      </p:sp>
      <p:sp>
        <p:nvSpPr>
          <p:cNvPr id="33" name="TextBox 33"/>
          <p:cNvSpPr txBox="1"/>
          <p:nvPr/>
        </p:nvSpPr>
        <p:spPr>
          <a:xfrm>
            <a:off x="9237732" y="2405755"/>
            <a:ext cx="8467872" cy="1792670"/>
          </a:xfrm>
          <a:prstGeom prst="rect">
            <a:avLst/>
          </a:prstGeom>
        </p:spPr>
        <p:txBody>
          <a:bodyPr lIns="0" tIns="0" rIns="0" bIns="0" rtlCol="0" anchor="t">
            <a:spAutoFit/>
          </a:bodyPr>
          <a:lstStyle/>
          <a:p>
            <a:pPr>
              <a:lnSpc>
                <a:spcPct val="150000"/>
              </a:lnSpc>
            </a:pPr>
            <a:r>
              <a:rPr lang="en-US" sz="2000">
                <a:solidFill>
                  <a:srgbClr val="FFFFFF"/>
                </a:solidFill>
                <a:latin typeface="Inter"/>
                <a:ea typeface="Inter"/>
                <a:cs typeface="Open Sauce"/>
                <a:sym typeface="Open Sauce"/>
              </a:rPr>
              <a:t>To create </a:t>
            </a:r>
            <a:r>
              <a:rPr lang="en-US" sz="2000" u="none" strike="noStrike">
                <a:solidFill>
                  <a:srgbClr val="FFFFFF"/>
                </a:solidFill>
                <a:latin typeface="Inter"/>
                <a:ea typeface="Inter"/>
                <a:cs typeface="Open Sauce"/>
                <a:sym typeface="Open Sauce"/>
              </a:rPr>
              <a:t>a world </a:t>
            </a:r>
            <a:r>
              <a:rPr lang="en-US" sz="2000">
                <a:solidFill>
                  <a:srgbClr val="FFFFFF"/>
                </a:solidFill>
                <a:latin typeface="Inter"/>
                <a:ea typeface="Inter"/>
                <a:cs typeface="Open Sauce"/>
                <a:sym typeface="Open Sauce"/>
              </a:rPr>
              <a:t>where mothers and women feel empowered to prioritize their health, well-being</a:t>
            </a:r>
            <a:r>
              <a:rPr lang="en-US" sz="2000" u="none" strike="noStrike">
                <a:solidFill>
                  <a:srgbClr val="FFFFFF"/>
                </a:solidFill>
                <a:latin typeface="Inter"/>
                <a:ea typeface="Inter"/>
                <a:cs typeface="Open Sauce"/>
                <a:sym typeface="Open Sauce"/>
              </a:rPr>
              <a:t>, and </a:t>
            </a:r>
            <a:r>
              <a:rPr lang="en-US" sz="2000">
                <a:solidFill>
                  <a:srgbClr val="FFFFFF"/>
                </a:solidFill>
                <a:latin typeface="Inter"/>
                <a:ea typeface="Inter"/>
                <a:cs typeface="Open Sauce"/>
                <a:sym typeface="Open Sauce"/>
              </a:rPr>
              <a:t>strength at every stage of life. We envision a future where holistic wellness is accessible, achievable</a:t>
            </a:r>
            <a:r>
              <a:rPr lang="en-US" sz="2000" u="none" strike="noStrike">
                <a:solidFill>
                  <a:srgbClr val="FFFFFF"/>
                </a:solidFill>
                <a:latin typeface="Inter"/>
                <a:ea typeface="Inter"/>
                <a:cs typeface="Open Sauce"/>
                <a:sym typeface="Open Sauce"/>
              </a:rPr>
              <a:t>, and </a:t>
            </a:r>
            <a:r>
              <a:rPr lang="en-US" sz="2000">
                <a:solidFill>
                  <a:srgbClr val="FFFFFF"/>
                </a:solidFill>
                <a:latin typeface="Inter"/>
                <a:ea typeface="Inter"/>
                <a:cs typeface="Open Sauce"/>
                <a:sym typeface="Open Sauce"/>
              </a:rPr>
              <a:t>sustainable for all.</a:t>
            </a:r>
            <a:endParaRPr lang="en-US"/>
          </a:p>
        </p:txBody>
      </p:sp>
      <p:sp>
        <p:nvSpPr>
          <p:cNvPr id="34" name="TextBox 34"/>
          <p:cNvSpPr txBox="1"/>
          <p:nvPr/>
        </p:nvSpPr>
        <p:spPr>
          <a:xfrm>
            <a:off x="9237732" y="1676043"/>
            <a:ext cx="4235420" cy="713806"/>
          </a:xfrm>
          <a:prstGeom prst="rect">
            <a:avLst/>
          </a:prstGeom>
        </p:spPr>
        <p:txBody>
          <a:bodyPr lIns="0" tIns="0" rIns="0" bIns="0" rtlCol="0" anchor="t">
            <a:spAutoFit/>
          </a:bodyPr>
          <a:lstStyle/>
          <a:p>
            <a:pPr marL="0" lvl="0" indent="0" algn="just">
              <a:lnSpc>
                <a:spcPts val="5750"/>
              </a:lnSpc>
              <a:spcBef>
                <a:spcPct val="0"/>
              </a:spcBef>
            </a:pPr>
            <a:r>
              <a:rPr lang="en-US" sz="4600" b="1">
                <a:latin typeface="Montserrat Bold"/>
                <a:ea typeface="Montserrat Bold"/>
                <a:cs typeface="Montserrat Bold"/>
                <a:sym typeface="Montserrat Bold"/>
              </a:rPr>
              <a:t>Vision</a:t>
            </a:r>
            <a:endParaRPr lang="en-US" sz="4600" b="1">
              <a:latin typeface="Montserrat Bold"/>
              <a:ea typeface="Montserrat Bold"/>
              <a:cs typeface="Montserrat Bold"/>
            </a:endParaRPr>
          </a:p>
        </p:txBody>
      </p:sp>
      <p:sp>
        <p:nvSpPr>
          <p:cNvPr id="4" name="TextBox 3">
            <a:extLst>
              <a:ext uri="{FF2B5EF4-FFF2-40B4-BE49-F238E27FC236}">
                <a16:creationId xmlns:a16="http://schemas.microsoft.com/office/drawing/2014/main" id="{F802B97D-A4F1-D758-29E5-6744C76C811A}"/>
              </a:ext>
            </a:extLst>
          </p:cNvPr>
          <p:cNvSpPr txBox="1"/>
          <p:nvPr/>
        </p:nvSpPr>
        <p:spPr>
          <a:xfrm>
            <a:off x="14123441" y="9954436"/>
            <a:ext cx="41678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 2025 </a:t>
            </a:r>
            <a:r>
              <a:rPr lang="en-US" sz="1600" err="1"/>
              <a:t>FitMom</a:t>
            </a:r>
            <a:r>
              <a:rPr lang="en-US" sz="1600"/>
              <a:t> Club. All Rights Reserved</a:t>
            </a:r>
          </a:p>
        </p:txBody>
      </p:sp>
      <p:sp>
        <p:nvSpPr>
          <p:cNvPr id="5" name="Freeform 50" descr="A logo for a fitness club&#10;&#10;AI-generated content may be incorrect.">
            <a:extLst>
              <a:ext uri="{FF2B5EF4-FFF2-40B4-BE49-F238E27FC236}">
                <a16:creationId xmlns:a16="http://schemas.microsoft.com/office/drawing/2014/main" id="{FD9A7339-C28D-B862-1394-7403B659845E}"/>
              </a:ext>
            </a:extLst>
          </p:cNvPr>
          <p:cNvSpPr/>
          <p:nvPr/>
        </p:nvSpPr>
        <p:spPr>
          <a:xfrm>
            <a:off x="16594088" y="187451"/>
            <a:ext cx="1689565" cy="1179998"/>
          </a:xfrm>
          <a:custGeom>
            <a:avLst/>
            <a:gdLst/>
            <a:ahLst/>
            <a:cxnLst/>
            <a:rect l="l" t="t" r="r" b="b"/>
            <a:pathLst>
              <a:path w="2038815" h="1465748">
                <a:moveTo>
                  <a:pt x="0" y="0"/>
                </a:moveTo>
                <a:lnTo>
                  <a:pt x="2038815" y="0"/>
                </a:lnTo>
                <a:lnTo>
                  <a:pt x="2038815" y="1465749"/>
                </a:lnTo>
                <a:lnTo>
                  <a:pt x="0" y="1465749"/>
                </a:lnTo>
                <a:lnTo>
                  <a:pt x="0" y="0"/>
                </a:lnTo>
                <a:close/>
              </a:path>
            </a:pathLst>
          </a:custGeom>
          <a:blipFill>
            <a:blip r:embed="rId12"/>
            <a:stretch>
              <a:fillRect l="-4611" r="-4611" b="-51925"/>
            </a:stretch>
          </a:blipFill>
        </p:spPr>
        <p:txBody>
          <a:bodyPr/>
          <a:lstStyle/>
          <a:p>
            <a:endParaRPr lang="en-US"/>
          </a:p>
        </p:txBody>
      </p:sp>
      <p:sp>
        <p:nvSpPr>
          <p:cNvPr id="7" name="TextBox 33">
            <a:extLst>
              <a:ext uri="{FF2B5EF4-FFF2-40B4-BE49-F238E27FC236}">
                <a16:creationId xmlns:a16="http://schemas.microsoft.com/office/drawing/2014/main" id="{10048C86-D9C8-65DA-632B-3FCB953FAB49}"/>
              </a:ext>
            </a:extLst>
          </p:cNvPr>
          <p:cNvSpPr txBox="1"/>
          <p:nvPr/>
        </p:nvSpPr>
        <p:spPr>
          <a:xfrm>
            <a:off x="9237731" y="6945557"/>
            <a:ext cx="8467872" cy="2253246"/>
          </a:xfrm>
          <a:prstGeom prst="rect">
            <a:avLst/>
          </a:prstGeom>
        </p:spPr>
        <p:txBody>
          <a:bodyPr lIns="0" tIns="0" rIns="0" bIns="0" rtlCol="0" anchor="t">
            <a:spAutoFit/>
          </a:bodyPr>
          <a:lstStyle/>
          <a:p>
            <a:pPr>
              <a:lnSpc>
                <a:spcPct val="150000"/>
              </a:lnSpc>
            </a:pPr>
            <a:r>
              <a:rPr lang="en-US" sz="2000">
                <a:latin typeface="Inter"/>
                <a:ea typeface="Inter"/>
                <a:cs typeface="Open Sauce"/>
                <a:sym typeface="Open Sauce"/>
              </a:rPr>
              <a:t>To provide personalized fitness and nutrition solutions that inspire </a:t>
            </a:r>
            <a:r>
              <a:rPr lang="en-US" sz="2000" u="none" strike="noStrike">
                <a:latin typeface="Inter"/>
                <a:ea typeface="Inter"/>
                <a:cs typeface="Open Sauce"/>
                <a:sym typeface="Open Sauce"/>
              </a:rPr>
              <a:t>and </a:t>
            </a:r>
            <a:r>
              <a:rPr lang="en-US" sz="2000">
                <a:latin typeface="Inter"/>
                <a:ea typeface="Inter"/>
                <a:cs typeface="Open Sauce"/>
                <a:sym typeface="Open Sauce"/>
              </a:rPr>
              <a:t>empower individuals to achieve their </a:t>
            </a:r>
            <a:r>
              <a:rPr lang="en-US" sz="2000" u="none" strike="noStrike">
                <a:latin typeface="Inter"/>
                <a:ea typeface="Inter"/>
                <a:cs typeface="Open Sauce"/>
                <a:sym typeface="Open Sauce"/>
              </a:rPr>
              <a:t>health </a:t>
            </a:r>
            <a:r>
              <a:rPr lang="en-US" sz="2000">
                <a:latin typeface="Inter"/>
                <a:ea typeface="Inter"/>
                <a:cs typeface="Open Sauce"/>
                <a:sym typeface="Open Sauce"/>
              </a:rPr>
              <a:t>goals</a:t>
            </a:r>
            <a:r>
              <a:rPr lang="en-US" sz="2000" u="none" strike="noStrike">
                <a:latin typeface="Inter"/>
                <a:ea typeface="Inter"/>
                <a:cs typeface="Open Sauce"/>
                <a:sym typeface="Open Sauce"/>
              </a:rPr>
              <a:t>. </a:t>
            </a:r>
            <a:r>
              <a:rPr lang="en-US" sz="2000">
                <a:latin typeface="Inter"/>
                <a:ea typeface="Inter"/>
                <a:cs typeface="Open Sauce"/>
                <a:sym typeface="Open Sauce"/>
              </a:rPr>
              <a:t>We are committed to addressing both physical </a:t>
            </a:r>
            <a:r>
              <a:rPr lang="en-US" sz="2000" u="none" strike="noStrike">
                <a:latin typeface="Inter"/>
                <a:ea typeface="Inter"/>
                <a:cs typeface="Open Sauce"/>
                <a:sym typeface="Open Sauce"/>
              </a:rPr>
              <a:t>and </a:t>
            </a:r>
            <a:r>
              <a:rPr lang="en-US" sz="2000">
                <a:latin typeface="Inter"/>
                <a:ea typeface="Inter"/>
                <a:cs typeface="Open Sauce"/>
                <a:sym typeface="Open Sauce"/>
              </a:rPr>
              <a:t>mental well-being through expert guidance, tailored plans</a:t>
            </a:r>
            <a:r>
              <a:rPr lang="en-US" sz="2000" u="none" strike="noStrike">
                <a:latin typeface="Inter"/>
                <a:ea typeface="Inter"/>
                <a:cs typeface="Open Sauce"/>
                <a:sym typeface="Open Sauce"/>
              </a:rPr>
              <a:t>, and </a:t>
            </a:r>
            <a:r>
              <a:rPr lang="en-US" sz="2000">
                <a:latin typeface="Inter"/>
                <a:ea typeface="Inter"/>
                <a:cs typeface="Open Sauce"/>
                <a:sym typeface="Open Sauce"/>
              </a:rPr>
              <a:t>a supportive community that motivates and uplifts.</a:t>
            </a:r>
            <a:endParaRPr lang="en-US" sz="2000">
              <a:latin typeface="Inter"/>
              <a:ea typeface="Inter"/>
              <a:cs typeface="Open Sauce"/>
            </a:endParaRPr>
          </a:p>
        </p:txBody>
      </p:sp>
    </p:spTree>
  </p:cSld>
  <p:clrMapOvr>
    <a:masterClrMapping/>
  </p:clrMapOvr>
  <p:transition>
    <p:circl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blue and green background&#10;&#10;AI-generated content may be incorrect.">
            <a:extLst>
              <a:ext uri="{FF2B5EF4-FFF2-40B4-BE49-F238E27FC236}">
                <a16:creationId xmlns:a16="http://schemas.microsoft.com/office/drawing/2014/main" id="{85518B3F-1D41-E64A-CAB7-4F68E79E6718}"/>
              </a:ext>
            </a:extLst>
          </p:cNvPr>
          <p:cNvPicPr>
            <a:picLocks noChangeAspect="1"/>
          </p:cNvPicPr>
          <p:nvPr/>
        </p:nvPicPr>
        <p:blipFill>
          <a:blip r:embed="rId3"/>
          <a:stretch>
            <a:fillRect/>
          </a:stretch>
        </p:blipFill>
        <p:spPr>
          <a:xfrm>
            <a:off x="2709" y="0"/>
            <a:ext cx="18282583" cy="10287000"/>
          </a:xfrm>
          <a:prstGeom prst="rect">
            <a:avLst/>
          </a:prstGeom>
        </p:spPr>
      </p:pic>
      <p:sp>
        <p:nvSpPr>
          <p:cNvPr id="3" name="TextBox 3"/>
          <p:cNvSpPr txBox="1"/>
          <p:nvPr/>
        </p:nvSpPr>
        <p:spPr>
          <a:xfrm>
            <a:off x="4723354" y="759890"/>
            <a:ext cx="9730004" cy="911468"/>
          </a:xfrm>
          <a:prstGeom prst="rect">
            <a:avLst/>
          </a:prstGeom>
        </p:spPr>
        <p:txBody>
          <a:bodyPr wrap="square" lIns="0" tIns="0" rIns="0" bIns="0" rtlCol="0" anchor="t">
            <a:spAutoFit/>
          </a:bodyPr>
          <a:lstStyle/>
          <a:p>
            <a:pPr algn="ctr">
              <a:lnSpc>
                <a:spcPts val="7500"/>
              </a:lnSpc>
              <a:spcBef>
                <a:spcPct val="0"/>
              </a:spcBef>
            </a:pPr>
            <a:r>
              <a:rPr lang="en-US" sz="6000" b="1">
                <a:latin typeface="Montserrat Bold"/>
                <a:ea typeface="Montserrat Bold"/>
                <a:cs typeface="Montserrat Bold"/>
                <a:sym typeface="Montserrat Bold"/>
              </a:rPr>
              <a:t>MEET THE FOUNDERS</a:t>
            </a:r>
            <a:endParaRPr lang="en-US" sz="6000" b="1" u="none" strike="noStrike">
              <a:latin typeface="Montserrat Bold"/>
              <a:ea typeface="Montserrat Bold"/>
              <a:cs typeface="Montserrat Bold"/>
            </a:endParaRPr>
          </a:p>
        </p:txBody>
      </p:sp>
      <p:grpSp>
        <p:nvGrpSpPr>
          <p:cNvPr id="4" name="Group 4"/>
          <p:cNvGrpSpPr/>
          <p:nvPr/>
        </p:nvGrpSpPr>
        <p:grpSpPr>
          <a:xfrm>
            <a:off x="1499921" y="2197321"/>
            <a:ext cx="4309382" cy="4218471"/>
            <a:chOff x="77710" y="77710"/>
            <a:chExt cx="4143721" cy="4143721"/>
          </a:xfrm>
        </p:grpSpPr>
        <p:grpSp>
          <p:nvGrpSpPr>
            <p:cNvPr id="5" name="Group 5"/>
            <p:cNvGrpSpPr/>
            <p:nvPr/>
          </p:nvGrpSpPr>
          <p:grpSpPr>
            <a:xfrm>
              <a:off x="77710" y="77710"/>
              <a:ext cx="4143721" cy="4143721"/>
              <a:chOff x="14692" y="14692"/>
              <a:chExt cx="783417" cy="783417"/>
            </a:xfrm>
          </p:grpSpPr>
          <p:sp>
            <p:nvSpPr>
              <p:cNvPr id="6" name="Freeform 6"/>
              <p:cNvSpPr/>
              <p:nvPr/>
            </p:nvSpPr>
            <p:spPr>
              <a:xfrm>
                <a:off x="14692" y="14692"/>
                <a:ext cx="783417" cy="783417"/>
              </a:xfrm>
              <a:custGeom>
                <a:avLst/>
                <a:gdLst/>
                <a:ahLst/>
                <a:cxnLst/>
                <a:rect l="l" t="t" r="r" b="b"/>
                <a:pathLst>
                  <a:path w="783417" h="783417">
                    <a:moveTo>
                      <a:pt x="424523" y="18123"/>
                    </a:moveTo>
                    <a:lnTo>
                      <a:pt x="765293" y="358893"/>
                    </a:lnTo>
                    <a:cubicBezTo>
                      <a:pt x="783416" y="377016"/>
                      <a:pt x="783416" y="406400"/>
                      <a:pt x="765293" y="424523"/>
                    </a:cubicBezTo>
                    <a:lnTo>
                      <a:pt x="424523" y="765293"/>
                    </a:lnTo>
                    <a:cubicBezTo>
                      <a:pt x="406400" y="783416"/>
                      <a:pt x="377016" y="783416"/>
                      <a:pt x="358893" y="765293"/>
                    </a:cubicBezTo>
                    <a:lnTo>
                      <a:pt x="18123" y="424523"/>
                    </a:lnTo>
                    <a:cubicBezTo>
                      <a:pt x="0" y="406400"/>
                      <a:pt x="0" y="377016"/>
                      <a:pt x="18123" y="358893"/>
                    </a:cubicBezTo>
                    <a:lnTo>
                      <a:pt x="358893" y="18123"/>
                    </a:lnTo>
                    <a:cubicBezTo>
                      <a:pt x="377016" y="0"/>
                      <a:pt x="406400" y="0"/>
                      <a:pt x="424523" y="18123"/>
                    </a:cubicBezTo>
                    <a:close/>
                  </a:path>
                </a:pathLst>
              </a:custGeom>
              <a:solidFill>
                <a:srgbClr val="50969E"/>
              </a:solidFill>
              <a:ln cap="rnd">
                <a:noFill/>
                <a:prstDash val="solid"/>
                <a:round/>
              </a:ln>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marL="0" lvl="0" indent="0" algn="ctr">
                  <a:lnSpc>
                    <a:spcPts val="2660"/>
                  </a:lnSpc>
                  <a:spcBef>
                    <a:spcPct val="0"/>
                  </a:spcBef>
                </a:pPr>
                <a:endParaRPr/>
              </a:p>
            </p:txBody>
          </p:sp>
        </p:grpSp>
        <p:grpSp>
          <p:nvGrpSpPr>
            <p:cNvPr id="8" name="Group 8"/>
            <p:cNvGrpSpPr/>
            <p:nvPr/>
          </p:nvGrpSpPr>
          <p:grpSpPr>
            <a:xfrm>
              <a:off x="369254" y="369254"/>
              <a:ext cx="3560633" cy="3560633"/>
              <a:chOff x="21956" y="21956"/>
              <a:chExt cx="768889" cy="768889"/>
            </a:xfrm>
          </p:grpSpPr>
          <p:sp>
            <p:nvSpPr>
              <p:cNvPr id="9" name="Freeform 9"/>
              <p:cNvSpPr/>
              <p:nvPr/>
            </p:nvSpPr>
            <p:spPr>
              <a:xfrm>
                <a:off x="21956" y="21956"/>
                <a:ext cx="768889" cy="768889"/>
              </a:xfrm>
              <a:custGeom>
                <a:avLst/>
                <a:gdLst/>
                <a:ahLst/>
                <a:cxnLst/>
                <a:rect l="l" t="t" r="r" b="b"/>
                <a:pathLst>
                  <a:path w="768889" h="768889">
                    <a:moveTo>
                      <a:pt x="421924" y="15524"/>
                    </a:moveTo>
                    <a:lnTo>
                      <a:pt x="753364" y="346964"/>
                    </a:lnTo>
                    <a:cubicBezTo>
                      <a:pt x="763304" y="356904"/>
                      <a:pt x="768889" y="370386"/>
                      <a:pt x="768889" y="384444"/>
                    </a:cubicBezTo>
                    <a:cubicBezTo>
                      <a:pt x="768889" y="398502"/>
                      <a:pt x="763304" y="411984"/>
                      <a:pt x="753364" y="421924"/>
                    </a:cubicBezTo>
                    <a:lnTo>
                      <a:pt x="421924" y="753364"/>
                    </a:lnTo>
                    <a:cubicBezTo>
                      <a:pt x="411984" y="763304"/>
                      <a:pt x="398502" y="768889"/>
                      <a:pt x="384444" y="768889"/>
                    </a:cubicBezTo>
                    <a:cubicBezTo>
                      <a:pt x="370386" y="768889"/>
                      <a:pt x="356904" y="763304"/>
                      <a:pt x="346964" y="753364"/>
                    </a:cubicBezTo>
                    <a:lnTo>
                      <a:pt x="15524" y="421924"/>
                    </a:lnTo>
                    <a:cubicBezTo>
                      <a:pt x="5584" y="411984"/>
                      <a:pt x="0" y="398502"/>
                      <a:pt x="0" y="384444"/>
                    </a:cubicBezTo>
                    <a:cubicBezTo>
                      <a:pt x="0" y="370386"/>
                      <a:pt x="5584" y="356904"/>
                      <a:pt x="15524" y="346964"/>
                    </a:cubicBezTo>
                    <a:lnTo>
                      <a:pt x="346964" y="15524"/>
                    </a:lnTo>
                    <a:cubicBezTo>
                      <a:pt x="356904" y="5584"/>
                      <a:pt x="370386" y="0"/>
                      <a:pt x="384444" y="0"/>
                    </a:cubicBezTo>
                    <a:cubicBezTo>
                      <a:pt x="398502" y="0"/>
                      <a:pt x="411984" y="5584"/>
                      <a:pt x="421924" y="15524"/>
                    </a:cubicBezTo>
                    <a:close/>
                  </a:path>
                </a:pathLst>
              </a:custGeom>
              <a:blipFill>
                <a:blip r:embed="rId4"/>
                <a:stretch>
                  <a:fillRect l="-18239" t="-4118" r="-17814" b="-77285"/>
                </a:stretch>
              </a:blipFill>
              <a:ln w="114300" cap="rnd">
                <a:solidFill>
                  <a:srgbClr val="FFFFFF"/>
                </a:solidFill>
                <a:prstDash val="solid"/>
                <a:round/>
              </a:ln>
            </p:spPr>
            <p:txBody>
              <a:bodyPr/>
              <a:lstStyle/>
              <a:p>
                <a:endParaRPr lang="en-US"/>
              </a:p>
            </p:txBody>
          </p:sp>
        </p:grpSp>
      </p:grpSp>
      <p:grpSp>
        <p:nvGrpSpPr>
          <p:cNvPr id="10" name="Group 10"/>
          <p:cNvGrpSpPr/>
          <p:nvPr/>
        </p:nvGrpSpPr>
        <p:grpSpPr>
          <a:xfrm>
            <a:off x="7057905" y="2204892"/>
            <a:ext cx="4253825" cy="4375578"/>
            <a:chOff x="67448" y="90793"/>
            <a:chExt cx="3718250" cy="3741992"/>
          </a:xfrm>
        </p:grpSpPr>
        <p:grpSp>
          <p:nvGrpSpPr>
            <p:cNvPr id="11" name="Group 11"/>
            <p:cNvGrpSpPr/>
            <p:nvPr/>
          </p:nvGrpSpPr>
          <p:grpSpPr>
            <a:xfrm>
              <a:off x="67448" y="90793"/>
              <a:ext cx="3718250" cy="3741992"/>
              <a:chOff x="14345" y="19310"/>
              <a:chExt cx="790801" cy="795850"/>
            </a:xfrm>
          </p:grpSpPr>
          <p:sp>
            <p:nvSpPr>
              <p:cNvPr id="12" name="Freeform 12"/>
              <p:cNvSpPr/>
              <p:nvPr/>
            </p:nvSpPr>
            <p:spPr>
              <a:xfrm>
                <a:off x="14345" y="19310"/>
                <a:ext cx="790801" cy="795850"/>
              </a:xfrm>
              <a:custGeom>
                <a:avLst/>
                <a:gdLst/>
                <a:ahLst/>
                <a:cxnLst/>
                <a:rect l="l" t="t" r="r" b="b"/>
                <a:pathLst>
                  <a:path w="790801" h="795850">
                    <a:moveTo>
                      <a:pt x="427652" y="13530"/>
                    </a:moveTo>
                    <a:lnTo>
                      <a:pt x="772896" y="365085"/>
                    </a:lnTo>
                    <a:cubicBezTo>
                      <a:pt x="790801" y="383317"/>
                      <a:pt x="790801" y="412533"/>
                      <a:pt x="772896" y="430765"/>
                    </a:cubicBezTo>
                    <a:lnTo>
                      <a:pt x="427652" y="782320"/>
                    </a:lnTo>
                    <a:cubicBezTo>
                      <a:pt x="419152" y="790975"/>
                      <a:pt x="407531" y="795850"/>
                      <a:pt x="395401" y="795850"/>
                    </a:cubicBezTo>
                    <a:cubicBezTo>
                      <a:pt x="383271" y="795850"/>
                      <a:pt x="371649" y="790975"/>
                      <a:pt x="363150" y="782320"/>
                    </a:cubicBezTo>
                    <a:lnTo>
                      <a:pt x="17906" y="430765"/>
                    </a:lnTo>
                    <a:cubicBezTo>
                      <a:pt x="0" y="412533"/>
                      <a:pt x="0" y="383317"/>
                      <a:pt x="17906" y="365085"/>
                    </a:cubicBezTo>
                    <a:lnTo>
                      <a:pt x="363150" y="13530"/>
                    </a:lnTo>
                    <a:cubicBezTo>
                      <a:pt x="371649" y="4876"/>
                      <a:pt x="383271" y="0"/>
                      <a:pt x="395401" y="0"/>
                    </a:cubicBezTo>
                    <a:cubicBezTo>
                      <a:pt x="407531" y="0"/>
                      <a:pt x="419152" y="4876"/>
                      <a:pt x="427652" y="13530"/>
                    </a:cubicBezTo>
                    <a:close/>
                  </a:path>
                </a:pathLst>
              </a:custGeom>
              <a:solidFill>
                <a:srgbClr val="50969E"/>
              </a:solidFill>
              <a:ln cap="rnd">
                <a:noFill/>
                <a:prstDash val="solid"/>
                <a:round/>
              </a:ln>
            </p:spPr>
            <p:txBody>
              <a:bodyPr/>
              <a:lstStyle/>
              <a:p>
                <a:endParaRPr lang="en-US"/>
              </a:p>
            </p:txBody>
          </p:sp>
          <p:sp>
            <p:nvSpPr>
              <p:cNvPr id="13" name="TextBox 13"/>
              <p:cNvSpPr txBox="1"/>
              <p:nvPr/>
            </p:nvSpPr>
            <p:spPr>
              <a:xfrm>
                <a:off x="140850" y="105325"/>
                <a:ext cx="537791" cy="585721"/>
              </a:xfrm>
              <a:prstGeom prst="rect">
                <a:avLst/>
              </a:prstGeom>
            </p:spPr>
            <p:txBody>
              <a:bodyPr lIns="50800" tIns="50800" rIns="50800" bIns="50800" rtlCol="0" anchor="ctr"/>
              <a:lstStyle/>
              <a:p>
                <a:pPr marL="0" lvl="0" indent="0" algn="ctr">
                  <a:lnSpc>
                    <a:spcPts val="2660"/>
                  </a:lnSpc>
                  <a:spcBef>
                    <a:spcPct val="0"/>
                  </a:spcBef>
                </a:pPr>
                <a:endParaRPr/>
              </a:p>
            </p:txBody>
          </p:sp>
        </p:grpSp>
        <p:grpSp>
          <p:nvGrpSpPr>
            <p:cNvPr id="14" name="Group 14"/>
            <p:cNvGrpSpPr/>
            <p:nvPr/>
          </p:nvGrpSpPr>
          <p:grpSpPr>
            <a:xfrm>
              <a:off x="307270" y="334999"/>
              <a:ext cx="3238607" cy="3253586"/>
              <a:chOff x="16385" y="22056"/>
              <a:chExt cx="786721" cy="790359"/>
            </a:xfrm>
          </p:grpSpPr>
          <p:sp>
            <p:nvSpPr>
              <p:cNvPr id="15" name="Freeform 15"/>
              <p:cNvSpPr/>
              <p:nvPr/>
            </p:nvSpPr>
            <p:spPr>
              <a:xfrm>
                <a:off x="16385" y="22056"/>
                <a:ext cx="786721" cy="790359"/>
              </a:xfrm>
              <a:custGeom>
                <a:avLst/>
                <a:gdLst/>
                <a:ahLst/>
                <a:cxnLst/>
                <a:rect l="l" t="t" r="r" b="b"/>
                <a:pathLst>
                  <a:path w="786721" h="790359">
                    <a:moveTo>
                      <a:pt x="430197" y="15453"/>
                    </a:moveTo>
                    <a:lnTo>
                      <a:pt x="766270" y="357670"/>
                    </a:lnTo>
                    <a:cubicBezTo>
                      <a:pt x="786722" y="378495"/>
                      <a:pt x="786722" y="411864"/>
                      <a:pt x="766270" y="432689"/>
                    </a:cubicBezTo>
                    <a:lnTo>
                      <a:pt x="430197" y="774905"/>
                    </a:lnTo>
                    <a:cubicBezTo>
                      <a:pt x="420489" y="784790"/>
                      <a:pt x="407216" y="790359"/>
                      <a:pt x="393361" y="790359"/>
                    </a:cubicBezTo>
                    <a:cubicBezTo>
                      <a:pt x="379506" y="790359"/>
                      <a:pt x="366232" y="784790"/>
                      <a:pt x="356525" y="774905"/>
                    </a:cubicBezTo>
                    <a:lnTo>
                      <a:pt x="20451" y="432689"/>
                    </a:lnTo>
                    <a:cubicBezTo>
                      <a:pt x="0" y="411864"/>
                      <a:pt x="0" y="378495"/>
                      <a:pt x="20451" y="357670"/>
                    </a:cubicBezTo>
                    <a:lnTo>
                      <a:pt x="356525" y="15453"/>
                    </a:lnTo>
                    <a:cubicBezTo>
                      <a:pt x="366232" y="5568"/>
                      <a:pt x="379506" y="0"/>
                      <a:pt x="393361" y="0"/>
                    </a:cubicBezTo>
                    <a:cubicBezTo>
                      <a:pt x="407216" y="0"/>
                      <a:pt x="420489" y="5568"/>
                      <a:pt x="430197" y="15453"/>
                    </a:cubicBezTo>
                    <a:close/>
                  </a:path>
                </a:pathLst>
              </a:custGeom>
              <a:blipFill>
                <a:blip r:embed="rId5"/>
                <a:stretch>
                  <a:fillRect l="-6503" t="-3701" r="-21101" b="-9128"/>
                </a:stretch>
              </a:blipFill>
              <a:ln w="114300" cap="rnd">
                <a:solidFill>
                  <a:srgbClr val="FFFFFF"/>
                </a:solidFill>
                <a:prstDash val="solid"/>
                <a:round/>
              </a:ln>
            </p:spPr>
            <p:txBody>
              <a:bodyPr/>
              <a:lstStyle/>
              <a:p>
                <a:endParaRPr lang="en-US"/>
              </a:p>
            </p:txBody>
          </p:sp>
        </p:grpSp>
      </p:grpSp>
      <p:grpSp>
        <p:nvGrpSpPr>
          <p:cNvPr id="16" name="Group 16"/>
          <p:cNvGrpSpPr/>
          <p:nvPr/>
        </p:nvGrpSpPr>
        <p:grpSpPr>
          <a:xfrm>
            <a:off x="12416402" y="2287822"/>
            <a:ext cx="4422056" cy="4422056"/>
            <a:chOff x="70922" y="70922"/>
            <a:chExt cx="3781740" cy="3781740"/>
          </a:xfrm>
        </p:grpSpPr>
        <p:grpSp>
          <p:nvGrpSpPr>
            <p:cNvPr id="17" name="Group 17"/>
            <p:cNvGrpSpPr/>
            <p:nvPr/>
          </p:nvGrpSpPr>
          <p:grpSpPr>
            <a:xfrm>
              <a:off x="70922" y="70922"/>
              <a:ext cx="3781740" cy="3781740"/>
              <a:chOff x="14692" y="14692"/>
              <a:chExt cx="783417" cy="783417"/>
            </a:xfrm>
          </p:grpSpPr>
          <p:sp>
            <p:nvSpPr>
              <p:cNvPr id="18" name="Freeform 18"/>
              <p:cNvSpPr/>
              <p:nvPr/>
            </p:nvSpPr>
            <p:spPr>
              <a:xfrm>
                <a:off x="14692" y="14692"/>
                <a:ext cx="783417" cy="783417"/>
              </a:xfrm>
              <a:custGeom>
                <a:avLst/>
                <a:gdLst/>
                <a:ahLst/>
                <a:cxnLst/>
                <a:rect l="l" t="t" r="r" b="b"/>
                <a:pathLst>
                  <a:path w="783417" h="783417">
                    <a:moveTo>
                      <a:pt x="424523" y="18123"/>
                    </a:moveTo>
                    <a:lnTo>
                      <a:pt x="765293" y="358893"/>
                    </a:lnTo>
                    <a:cubicBezTo>
                      <a:pt x="783416" y="377016"/>
                      <a:pt x="783416" y="406400"/>
                      <a:pt x="765293" y="424523"/>
                    </a:cubicBezTo>
                    <a:lnTo>
                      <a:pt x="424523" y="765293"/>
                    </a:lnTo>
                    <a:cubicBezTo>
                      <a:pt x="406400" y="783416"/>
                      <a:pt x="377016" y="783416"/>
                      <a:pt x="358893" y="765293"/>
                    </a:cubicBezTo>
                    <a:lnTo>
                      <a:pt x="18123" y="424523"/>
                    </a:lnTo>
                    <a:cubicBezTo>
                      <a:pt x="0" y="406400"/>
                      <a:pt x="0" y="377016"/>
                      <a:pt x="18123" y="358893"/>
                    </a:cubicBezTo>
                    <a:lnTo>
                      <a:pt x="358893" y="18123"/>
                    </a:lnTo>
                    <a:cubicBezTo>
                      <a:pt x="377016" y="0"/>
                      <a:pt x="406400" y="0"/>
                      <a:pt x="424523" y="18123"/>
                    </a:cubicBezTo>
                    <a:close/>
                  </a:path>
                </a:pathLst>
              </a:custGeom>
              <a:solidFill>
                <a:srgbClr val="50969E"/>
              </a:solidFill>
              <a:ln cap="rnd">
                <a:noFill/>
                <a:prstDash val="solid"/>
                <a:round/>
              </a:ln>
            </p:spPr>
            <p:txBody>
              <a:bodyPr/>
              <a:lstStyle/>
              <a:p>
                <a:endParaRPr lang="en-US"/>
              </a:p>
            </p:txBody>
          </p:sp>
          <p:sp>
            <p:nvSpPr>
              <p:cNvPr id="19" name="TextBox 19"/>
              <p:cNvSpPr txBox="1"/>
              <p:nvPr/>
            </p:nvSpPr>
            <p:spPr>
              <a:xfrm>
                <a:off x="139700" y="101600"/>
                <a:ext cx="533400" cy="571500"/>
              </a:xfrm>
              <a:prstGeom prst="rect">
                <a:avLst/>
              </a:prstGeom>
            </p:spPr>
            <p:txBody>
              <a:bodyPr lIns="50800" tIns="50800" rIns="50800" bIns="50800" rtlCol="0" anchor="ctr"/>
              <a:lstStyle/>
              <a:p>
                <a:pPr marL="0" lvl="0" indent="0" algn="ctr">
                  <a:lnSpc>
                    <a:spcPts val="2660"/>
                  </a:lnSpc>
                  <a:spcBef>
                    <a:spcPct val="0"/>
                  </a:spcBef>
                </a:pPr>
                <a:endParaRPr/>
              </a:p>
            </p:txBody>
          </p:sp>
        </p:grpSp>
        <p:grpSp>
          <p:nvGrpSpPr>
            <p:cNvPr id="20" name="Group 20"/>
            <p:cNvGrpSpPr/>
            <p:nvPr/>
          </p:nvGrpSpPr>
          <p:grpSpPr>
            <a:xfrm>
              <a:off x="336997" y="336997"/>
              <a:ext cx="3249590" cy="3249590"/>
              <a:chOff x="21956" y="21956"/>
              <a:chExt cx="768889" cy="768889"/>
            </a:xfrm>
          </p:grpSpPr>
          <p:sp>
            <p:nvSpPr>
              <p:cNvPr id="21" name="Freeform 21"/>
              <p:cNvSpPr/>
              <p:nvPr/>
            </p:nvSpPr>
            <p:spPr>
              <a:xfrm>
                <a:off x="21956" y="21956"/>
                <a:ext cx="768889" cy="768889"/>
              </a:xfrm>
              <a:custGeom>
                <a:avLst/>
                <a:gdLst/>
                <a:ahLst/>
                <a:cxnLst/>
                <a:rect l="l" t="t" r="r" b="b"/>
                <a:pathLst>
                  <a:path w="768889" h="768889">
                    <a:moveTo>
                      <a:pt x="421924" y="15524"/>
                    </a:moveTo>
                    <a:lnTo>
                      <a:pt x="753364" y="346964"/>
                    </a:lnTo>
                    <a:cubicBezTo>
                      <a:pt x="763304" y="356904"/>
                      <a:pt x="768889" y="370386"/>
                      <a:pt x="768889" y="384444"/>
                    </a:cubicBezTo>
                    <a:cubicBezTo>
                      <a:pt x="768889" y="398502"/>
                      <a:pt x="763304" y="411984"/>
                      <a:pt x="753364" y="421924"/>
                    </a:cubicBezTo>
                    <a:lnTo>
                      <a:pt x="421924" y="753364"/>
                    </a:lnTo>
                    <a:cubicBezTo>
                      <a:pt x="411984" y="763304"/>
                      <a:pt x="398502" y="768889"/>
                      <a:pt x="384444" y="768889"/>
                    </a:cubicBezTo>
                    <a:cubicBezTo>
                      <a:pt x="370386" y="768889"/>
                      <a:pt x="356904" y="763304"/>
                      <a:pt x="346964" y="753364"/>
                    </a:cubicBezTo>
                    <a:lnTo>
                      <a:pt x="15524" y="421924"/>
                    </a:lnTo>
                    <a:cubicBezTo>
                      <a:pt x="5584" y="411984"/>
                      <a:pt x="0" y="398502"/>
                      <a:pt x="0" y="384444"/>
                    </a:cubicBezTo>
                    <a:cubicBezTo>
                      <a:pt x="0" y="370386"/>
                      <a:pt x="5584" y="356904"/>
                      <a:pt x="15524" y="346964"/>
                    </a:cubicBezTo>
                    <a:lnTo>
                      <a:pt x="346964" y="15524"/>
                    </a:lnTo>
                    <a:cubicBezTo>
                      <a:pt x="356904" y="5584"/>
                      <a:pt x="370386" y="0"/>
                      <a:pt x="384444" y="0"/>
                    </a:cubicBezTo>
                    <a:cubicBezTo>
                      <a:pt x="398502" y="0"/>
                      <a:pt x="411984" y="5584"/>
                      <a:pt x="421924" y="15524"/>
                    </a:cubicBezTo>
                    <a:close/>
                  </a:path>
                </a:pathLst>
              </a:custGeom>
              <a:blipFill>
                <a:blip r:embed="rId6"/>
                <a:stretch>
                  <a:fillRect l="-10259" t="-2855" r="-3791" b="-58538"/>
                </a:stretch>
              </a:blipFill>
              <a:ln w="114300" cap="rnd">
                <a:solidFill>
                  <a:srgbClr val="FFFFFF"/>
                </a:solidFill>
                <a:prstDash val="solid"/>
                <a:round/>
              </a:ln>
            </p:spPr>
            <p:txBody>
              <a:bodyPr/>
              <a:lstStyle/>
              <a:p>
                <a:endParaRPr lang="en-US"/>
              </a:p>
            </p:txBody>
          </p:sp>
        </p:grpSp>
      </p:grpSp>
      <p:sp>
        <p:nvSpPr>
          <p:cNvPr id="83" name="TextBox 83"/>
          <p:cNvSpPr txBox="1"/>
          <p:nvPr/>
        </p:nvSpPr>
        <p:spPr>
          <a:xfrm>
            <a:off x="12420571" y="7886809"/>
            <a:ext cx="4941889" cy="277320"/>
          </a:xfrm>
          <a:prstGeom prst="rect">
            <a:avLst/>
          </a:prstGeom>
        </p:spPr>
        <p:txBody>
          <a:bodyPr wrap="square" lIns="0" tIns="0" rIns="0" bIns="0" rtlCol="0" anchor="t">
            <a:spAutoFit/>
          </a:bodyPr>
          <a:lstStyle/>
          <a:p>
            <a:pPr marL="0" lvl="0" indent="0" algn="ctr">
              <a:lnSpc>
                <a:spcPts val="2358"/>
              </a:lnSpc>
              <a:spcBef>
                <a:spcPct val="0"/>
              </a:spcBef>
            </a:pPr>
            <a:r>
              <a:rPr lang="en-US" sz="1650" u="none" strike="noStrike" spc="16">
                <a:latin typeface="Helios"/>
                <a:ea typeface="Helios"/>
                <a:cs typeface="Helios"/>
                <a:sym typeface="Helios"/>
              </a:rPr>
              <a:t>Co-Founder &amp; Chief Evangelist</a:t>
            </a:r>
            <a:endParaRPr lang="en-US" sz="1650" u="none" strike="noStrike" spc="16">
              <a:latin typeface="Helios"/>
              <a:ea typeface="Helios"/>
              <a:cs typeface="Helios"/>
            </a:endParaRPr>
          </a:p>
        </p:txBody>
      </p:sp>
      <p:sp>
        <p:nvSpPr>
          <p:cNvPr id="84" name="TextBox 84"/>
          <p:cNvSpPr txBox="1"/>
          <p:nvPr/>
        </p:nvSpPr>
        <p:spPr>
          <a:xfrm>
            <a:off x="1231521" y="7284797"/>
            <a:ext cx="5376821" cy="385362"/>
          </a:xfrm>
          <a:prstGeom prst="rect">
            <a:avLst/>
          </a:prstGeom>
        </p:spPr>
        <p:txBody>
          <a:bodyPr wrap="square" lIns="0" tIns="0" rIns="0" bIns="0" rtlCol="0" anchor="t">
            <a:spAutoFit/>
          </a:bodyPr>
          <a:lstStyle/>
          <a:p>
            <a:pPr marL="0" lvl="0" indent="0" algn="ctr">
              <a:lnSpc>
                <a:spcPts val="2990"/>
              </a:lnSpc>
              <a:spcBef>
                <a:spcPct val="0"/>
              </a:spcBef>
            </a:pPr>
            <a:r>
              <a:rPr lang="en-US" sz="3200" b="1" u="none" strike="noStrike">
                <a:solidFill>
                  <a:srgbClr val="E6B729"/>
                </a:solidFill>
                <a:latin typeface="Inter"/>
                <a:ea typeface="Inter"/>
                <a:cs typeface="Helios Bold"/>
                <a:sym typeface="Helios Bold"/>
              </a:rPr>
              <a:t>Mr. Vignesh Prabakaran</a:t>
            </a:r>
          </a:p>
        </p:txBody>
      </p:sp>
      <p:sp>
        <p:nvSpPr>
          <p:cNvPr id="85" name="TextBox 85"/>
          <p:cNvSpPr txBox="1"/>
          <p:nvPr/>
        </p:nvSpPr>
        <p:spPr>
          <a:xfrm>
            <a:off x="6529774" y="7292433"/>
            <a:ext cx="5241493" cy="375744"/>
          </a:xfrm>
          <a:prstGeom prst="rect">
            <a:avLst/>
          </a:prstGeom>
        </p:spPr>
        <p:txBody>
          <a:bodyPr wrap="square" lIns="0" tIns="0" rIns="0" bIns="0" rtlCol="0" anchor="t">
            <a:spAutoFit/>
          </a:bodyPr>
          <a:lstStyle/>
          <a:p>
            <a:pPr marL="0" lvl="0" indent="0" algn="ctr">
              <a:lnSpc>
                <a:spcPts val="2918"/>
              </a:lnSpc>
              <a:spcBef>
                <a:spcPct val="0"/>
              </a:spcBef>
            </a:pPr>
            <a:r>
              <a:rPr lang="en-US" sz="3200" b="1" u="none" strike="noStrike">
                <a:solidFill>
                  <a:srgbClr val="E6B729"/>
                </a:solidFill>
                <a:latin typeface="Inter"/>
                <a:ea typeface="Inter"/>
                <a:cs typeface="Helios Bold"/>
                <a:sym typeface="Helios Bold"/>
              </a:rPr>
              <a:t>Mr. Sarvesh Prabakaran</a:t>
            </a:r>
          </a:p>
        </p:txBody>
      </p:sp>
      <p:sp>
        <p:nvSpPr>
          <p:cNvPr id="86" name="TextBox 86"/>
          <p:cNvSpPr txBox="1"/>
          <p:nvPr/>
        </p:nvSpPr>
        <p:spPr>
          <a:xfrm>
            <a:off x="437797" y="7881282"/>
            <a:ext cx="6974672" cy="289759"/>
          </a:xfrm>
          <a:prstGeom prst="rect">
            <a:avLst/>
          </a:prstGeom>
        </p:spPr>
        <p:txBody>
          <a:bodyPr wrap="square" lIns="0" tIns="0" rIns="0" bIns="0" rtlCol="0" anchor="t">
            <a:spAutoFit/>
          </a:bodyPr>
          <a:lstStyle/>
          <a:p>
            <a:pPr algn="ctr">
              <a:lnSpc>
                <a:spcPts val="2456"/>
              </a:lnSpc>
            </a:pPr>
            <a:r>
              <a:rPr lang="en-US" sz="1750" spc="17">
                <a:latin typeface="Helios"/>
                <a:ea typeface="Helios"/>
                <a:cs typeface="Helios"/>
                <a:sym typeface="Helios"/>
              </a:rPr>
              <a:t>Founder &amp; Chief Business Director</a:t>
            </a:r>
            <a:endParaRPr lang="en-US" sz="1750" spc="17">
              <a:latin typeface="Helios"/>
              <a:ea typeface="Helios"/>
              <a:cs typeface="Helios"/>
            </a:endParaRPr>
          </a:p>
        </p:txBody>
      </p:sp>
      <p:sp>
        <p:nvSpPr>
          <p:cNvPr id="87" name="TextBox 87"/>
          <p:cNvSpPr txBox="1"/>
          <p:nvPr/>
        </p:nvSpPr>
        <p:spPr>
          <a:xfrm>
            <a:off x="6830167" y="7900776"/>
            <a:ext cx="4640708" cy="278731"/>
          </a:xfrm>
          <a:prstGeom prst="rect">
            <a:avLst/>
          </a:prstGeom>
        </p:spPr>
        <p:txBody>
          <a:bodyPr wrap="square" lIns="0" tIns="0" rIns="0" bIns="0" rtlCol="0" anchor="t">
            <a:spAutoFit/>
          </a:bodyPr>
          <a:lstStyle/>
          <a:p>
            <a:pPr algn="ctr">
              <a:lnSpc>
                <a:spcPts val="2397"/>
              </a:lnSpc>
            </a:pPr>
            <a:r>
              <a:rPr lang="en-US" sz="1700" spc="17">
                <a:latin typeface="Helios"/>
                <a:ea typeface="Helios"/>
                <a:cs typeface="Helios"/>
                <a:sym typeface="Helios"/>
              </a:rPr>
              <a:t>Co-Founder &amp; CEO</a:t>
            </a:r>
            <a:endParaRPr lang="en-US" sz="1700" spc="17">
              <a:latin typeface="Helios"/>
              <a:ea typeface="Helios"/>
              <a:cs typeface="Helios"/>
            </a:endParaRPr>
          </a:p>
        </p:txBody>
      </p:sp>
      <p:sp>
        <p:nvSpPr>
          <p:cNvPr id="88" name="TextBox 88"/>
          <p:cNvSpPr txBox="1"/>
          <p:nvPr/>
        </p:nvSpPr>
        <p:spPr>
          <a:xfrm>
            <a:off x="12258924" y="7291274"/>
            <a:ext cx="5169500" cy="375744"/>
          </a:xfrm>
          <a:prstGeom prst="rect">
            <a:avLst/>
          </a:prstGeom>
        </p:spPr>
        <p:txBody>
          <a:bodyPr wrap="square" lIns="0" tIns="0" rIns="0" bIns="0" rtlCol="0" anchor="t">
            <a:spAutoFit/>
          </a:bodyPr>
          <a:lstStyle/>
          <a:p>
            <a:pPr marL="0" lvl="0" indent="0" algn="ctr">
              <a:lnSpc>
                <a:spcPts val="2870"/>
              </a:lnSpc>
              <a:spcBef>
                <a:spcPct val="0"/>
              </a:spcBef>
            </a:pPr>
            <a:r>
              <a:rPr lang="en-US" sz="3200" b="1" u="none" strike="noStrike">
                <a:solidFill>
                  <a:srgbClr val="E6B729"/>
                </a:solidFill>
                <a:latin typeface="Inter"/>
                <a:ea typeface="Inter"/>
                <a:cs typeface="Helios Bold"/>
                <a:sym typeface="Helios Bold"/>
              </a:rPr>
              <a:t>Ms. Pritika </a:t>
            </a:r>
            <a:r>
              <a:rPr lang="en-US" sz="3200" b="1">
                <a:solidFill>
                  <a:srgbClr val="E6B729"/>
                </a:solidFill>
                <a:latin typeface="Inter"/>
                <a:ea typeface="Inter"/>
                <a:cs typeface="Helios Bold"/>
                <a:sym typeface="Helios Bold"/>
              </a:rPr>
              <a:t>Srinivasan</a:t>
            </a:r>
            <a:endParaRPr lang="en-US" sz="3200" b="1" u="none" strike="noStrike">
              <a:solidFill>
                <a:srgbClr val="E6B729"/>
              </a:solidFill>
              <a:latin typeface="Inter"/>
              <a:ea typeface="Inter"/>
              <a:cs typeface="Helios Bold"/>
              <a:sym typeface="Helios Bold"/>
            </a:endParaRPr>
          </a:p>
        </p:txBody>
      </p:sp>
      <p:sp>
        <p:nvSpPr>
          <p:cNvPr id="22" name="TextBox 21">
            <a:extLst>
              <a:ext uri="{FF2B5EF4-FFF2-40B4-BE49-F238E27FC236}">
                <a16:creationId xmlns:a16="http://schemas.microsoft.com/office/drawing/2014/main" id="{2CB7FC31-4764-047E-F2E9-08394E7D189A}"/>
              </a:ext>
            </a:extLst>
          </p:cNvPr>
          <p:cNvSpPr txBox="1"/>
          <p:nvPr/>
        </p:nvSpPr>
        <p:spPr>
          <a:xfrm>
            <a:off x="14123441" y="9954436"/>
            <a:ext cx="41678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 2025 </a:t>
            </a:r>
            <a:r>
              <a:rPr lang="en-US" sz="1600" err="1"/>
              <a:t>FitMom</a:t>
            </a:r>
            <a:r>
              <a:rPr lang="en-US" sz="1600"/>
              <a:t> Club. All Rights Reserved</a:t>
            </a:r>
          </a:p>
        </p:txBody>
      </p:sp>
      <p:sp>
        <p:nvSpPr>
          <p:cNvPr id="25" name="Freeform 50" descr="A logo for a fitness club&#10;&#10;AI-generated content may be incorrect.">
            <a:extLst>
              <a:ext uri="{FF2B5EF4-FFF2-40B4-BE49-F238E27FC236}">
                <a16:creationId xmlns:a16="http://schemas.microsoft.com/office/drawing/2014/main" id="{382D8A93-9572-C6E1-342B-7B2CD2B71B38}"/>
              </a:ext>
            </a:extLst>
          </p:cNvPr>
          <p:cNvSpPr/>
          <p:nvPr/>
        </p:nvSpPr>
        <p:spPr>
          <a:xfrm>
            <a:off x="16594088" y="187451"/>
            <a:ext cx="1689565" cy="1179998"/>
          </a:xfrm>
          <a:custGeom>
            <a:avLst/>
            <a:gdLst/>
            <a:ahLst/>
            <a:cxnLst/>
            <a:rect l="l" t="t" r="r" b="b"/>
            <a:pathLst>
              <a:path w="2038815" h="1465748">
                <a:moveTo>
                  <a:pt x="0" y="0"/>
                </a:moveTo>
                <a:lnTo>
                  <a:pt x="2038815" y="0"/>
                </a:lnTo>
                <a:lnTo>
                  <a:pt x="2038815" y="1465749"/>
                </a:lnTo>
                <a:lnTo>
                  <a:pt x="0" y="1465749"/>
                </a:lnTo>
                <a:lnTo>
                  <a:pt x="0" y="0"/>
                </a:lnTo>
                <a:close/>
              </a:path>
            </a:pathLst>
          </a:custGeom>
          <a:blipFill>
            <a:blip r:embed="rId7"/>
            <a:stretch>
              <a:fillRect l="-4611" r="-4611" b="-51925"/>
            </a:stretch>
          </a:blipFill>
        </p:spPr>
        <p:txBody>
          <a:bodyPr/>
          <a:lstStyle/>
          <a:p>
            <a:endParaRPr lang="en-US"/>
          </a:p>
        </p:txBody>
      </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green background&#10;&#10;AI-generated content may be incorrect." hidden="1">
            <a:extLst>
              <a:ext uri="{FF2B5EF4-FFF2-40B4-BE49-F238E27FC236}">
                <a16:creationId xmlns:a16="http://schemas.microsoft.com/office/drawing/2014/main" id="{FF5DEF13-82A5-ACE3-E82D-71B6C1A156F4}"/>
              </a:ext>
            </a:extLst>
          </p:cNvPr>
          <p:cNvPicPr>
            <a:picLocks noChangeAspect="1"/>
          </p:cNvPicPr>
          <p:nvPr/>
        </p:nvPicPr>
        <p:blipFill>
          <a:blip r:embed="rId3"/>
          <a:stretch>
            <a:fillRect/>
          </a:stretch>
        </p:blipFill>
        <p:spPr>
          <a:xfrm>
            <a:off x="2709" y="0"/>
            <a:ext cx="18282583" cy="10287000"/>
          </a:xfrm>
          <a:prstGeom prst="rect">
            <a:avLst/>
          </a:prstGeom>
        </p:spPr>
      </p:pic>
      <p:sp>
        <p:nvSpPr>
          <p:cNvPr id="18" name="TextBox 96">
            <a:extLst>
              <a:ext uri="{FF2B5EF4-FFF2-40B4-BE49-F238E27FC236}">
                <a16:creationId xmlns:a16="http://schemas.microsoft.com/office/drawing/2014/main" id="{173E8DCE-6A69-80A8-9283-687F15FCF02B}"/>
              </a:ext>
            </a:extLst>
          </p:cNvPr>
          <p:cNvSpPr txBox="1"/>
          <p:nvPr/>
        </p:nvSpPr>
        <p:spPr>
          <a:xfrm>
            <a:off x="112160" y="5239944"/>
            <a:ext cx="2502460" cy="256609"/>
          </a:xfrm>
          <a:prstGeom prst="rect">
            <a:avLst/>
          </a:prstGeom>
        </p:spPr>
        <p:txBody>
          <a:bodyPr lIns="0" tIns="0" rIns="0" bIns="0" rtlCol="0" anchor="t">
            <a:spAutoFit/>
          </a:bodyPr>
          <a:lstStyle/>
          <a:p>
            <a:pPr algn="ctr">
              <a:lnSpc>
                <a:spcPts val="2166"/>
              </a:lnSpc>
              <a:spcBef>
                <a:spcPct val="0"/>
              </a:spcBef>
            </a:pPr>
            <a:r>
              <a:rPr lang="en-US" sz="1600" b="1">
                <a:solidFill>
                  <a:srgbClr val="FFFFFF"/>
                </a:solidFill>
                <a:latin typeface="Helios"/>
                <a:ea typeface="Helios Bold"/>
                <a:cs typeface="Dubai"/>
                <a:sym typeface="Helios Bold"/>
              </a:rPr>
              <a:t>Dr</a:t>
            </a:r>
            <a:r>
              <a:rPr lang="en-US" sz="1600" b="1" u="none" strike="noStrike">
                <a:solidFill>
                  <a:srgbClr val="FFFFFF"/>
                </a:solidFill>
                <a:latin typeface="Helios"/>
                <a:ea typeface="Helios Bold"/>
                <a:cs typeface="Dubai"/>
                <a:sym typeface="Helios Bold"/>
              </a:rPr>
              <a:t>. Shruthi</a:t>
            </a:r>
            <a:r>
              <a:rPr lang="en-US" sz="1600" b="1">
                <a:solidFill>
                  <a:srgbClr val="FFFFFF"/>
                </a:solidFill>
                <a:latin typeface="Helios"/>
                <a:ea typeface="Helios Bold"/>
                <a:cs typeface="Dubai"/>
                <a:sym typeface="Helios Bold"/>
              </a:rPr>
              <a:t> Poojary</a:t>
            </a:r>
            <a:endParaRPr lang="en-US" sz="1600" b="1" u="none" strike="noStrike">
              <a:solidFill>
                <a:srgbClr val="FFFFFF"/>
              </a:solidFill>
              <a:latin typeface="Helios"/>
              <a:ea typeface="Helios Bold"/>
              <a:cs typeface="Dubai"/>
              <a:sym typeface="Helios Bold"/>
            </a:endParaRPr>
          </a:p>
        </p:txBody>
      </p:sp>
      <p:sp>
        <p:nvSpPr>
          <p:cNvPr id="20" name="TextBox 97">
            <a:extLst>
              <a:ext uri="{FF2B5EF4-FFF2-40B4-BE49-F238E27FC236}">
                <a16:creationId xmlns:a16="http://schemas.microsoft.com/office/drawing/2014/main" id="{9D186B1F-9E8F-7EE0-5AF0-D12C0864FDC8}"/>
              </a:ext>
            </a:extLst>
          </p:cNvPr>
          <p:cNvSpPr txBox="1"/>
          <p:nvPr/>
        </p:nvSpPr>
        <p:spPr>
          <a:xfrm>
            <a:off x="578872" y="5560849"/>
            <a:ext cx="1440345" cy="455253"/>
          </a:xfrm>
          <a:prstGeom prst="rect">
            <a:avLst/>
          </a:prstGeom>
          <a:ln>
            <a:noFill/>
          </a:ln>
        </p:spPr>
        <p:txBody>
          <a:bodyPr wrap="square" lIns="0" tIns="0" rIns="0" bIns="0" rtlCol="0" anchor="t">
            <a:spAutoFit/>
          </a:bodyPr>
          <a:lstStyle/>
          <a:p>
            <a:pPr algn="ctr">
              <a:lnSpc>
                <a:spcPts val="1779"/>
              </a:lnSpc>
            </a:pPr>
            <a:r>
              <a:rPr lang="en-US" sz="1400" spc="12">
                <a:solidFill>
                  <a:srgbClr val="FFFFFF"/>
                </a:solidFill>
                <a:latin typeface="Inter"/>
                <a:ea typeface="Inter"/>
                <a:cs typeface="Calibri"/>
                <a:sym typeface="Helios"/>
              </a:rPr>
              <a:t>Senior Fitness Manager</a:t>
            </a:r>
          </a:p>
        </p:txBody>
      </p:sp>
      <p:sp>
        <p:nvSpPr>
          <p:cNvPr id="22" name="TextBox 100">
            <a:extLst>
              <a:ext uri="{FF2B5EF4-FFF2-40B4-BE49-F238E27FC236}">
                <a16:creationId xmlns:a16="http://schemas.microsoft.com/office/drawing/2014/main" id="{CFCD9ABA-23A7-47CF-951A-B2B63EC19FDB}"/>
              </a:ext>
            </a:extLst>
          </p:cNvPr>
          <p:cNvSpPr txBox="1"/>
          <p:nvPr/>
        </p:nvSpPr>
        <p:spPr>
          <a:xfrm>
            <a:off x="7034204" y="5239944"/>
            <a:ext cx="2502460" cy="256609"/>
          </a:xfrm>
          <a:prstGeom prst="rect">
            <a:avLst/>
          </a:prstGeom>
        </p:spPr>
        <p:txBody>
          <a:bodyPr lIns="0" tIns="0" rIns="0" bIns="0" rtlCol="0" anchor="t">
            <a:spAutoFit/>
          </a:bodyPr>
          <a:lstStyle/>
          <a:p>
            <a:pPr algn="ctr">
              <a:lnSpc>
                <a:spcPts val="2166"/>
              </a:lnSpc>
              <a:spcBef>
                <a:spcPct val="0"/>
              </a:spcBef>
            </a:pPr>
            <a:r>
              <a:rPr lang="en-US" sz="1600" b="1">
                <a:solidFill>
                  <a:srgbClr val="FFFFFF"/>
                </a:solidFill>
                <a:latin typeface="Helios"/>
                <a:ea typeface="Helios Bold"/>
                <a:cs typeface="Dubai"/>
                <a:sym typeface="Helios Bold"/>
              </a:rPr>
              <a:t>Ms. Kanu Jain</a:t>
            </a:r>
          </a:p>
        </p:txBody>
      </p:sp>
      <p:sp>
        <p:nvSpPr>
          <p:cNvPr id="26" name="TextBox 102">
            <a:extLst>
              <a:ext uri="{FF2B5EF4-FFF2-40B4-BE49-F238E27FC236}">
                <a16:creationId xmlns:a16="http://schemas.microsoft.com/office/drawing/2014/main" id="{808BAC44-C302-E374-BA01-F1880BDC2A57}"/>
              </a:ext>
            </a:extLst>
          </p:cNvPr>
          <p:cNvSpPr txBox="1"/>
          <p:nvPr/>
        </p:nvSpPr>
        <p:spPr>
          <a:xfrm>
            <a:off x="9149852" y="5239944"/>
            <a:ext cx="2502460" cy="256609"/>
          </a:xfrm>
          <a:prstGeom prst="rect">
            <a:avLst/>
          </a:prstGeom>
        </p:spPr>
        <p:txBody>
          <a:bodyPr lIns="0" tIns="0" rIns="0" bIns="0" rtlCol="0" anchor="t">
            <a:spAutoFit/>
          </a:bodyPr>
          <a:lstStyle/>
          <a:p>
            <a:pPr algn="ctr">
              <a:lnSpc>
                <a:spcPts val="2166"/>
              </a:lnSpc>
              <a:spcBef>
                <a:spcPct val="0"/>
              </a:spcBef>
            </a:pPr>
            <a:r>
              <a:rPr lang="en-US" sz="1600" b="1">
                <a:solidFill>
                  <a:srgbClr val="FFFFFF"/>
                </a:solidFill>
                <a:latin typeface="Helios"/>
                <a:ea typeface="Helios Bold"/>
                <a:cs typeface="Dubai"/>
                <a:sym typeface="Helios Bold"/>
              </a:rPr>
              <a:t>Ms. Suha Chandramouli</a:t>
            </a:r>
          </a:p>
        </p:txBody>
      </p:sp>
      <p:sp>
        <p:nvSpPr>
          <p:cNvPr id="34" name="TextBox 102">
            <a:extLst>
              <a:ext uri="{FF2B5EF4-FFF2-40B4-BE49-F238E27FC236}">
                <a16:creationId xmlns:a16="http://schemas.microsoft.com/office/drawing/2014/main" id="{551B7626-53FE-7C90-412B-A541DF4B74F2}"/>
              </a:ext>
            </a:extLst>
          </p:cNvPr>
          <p:cNvSpPr txBox="1"/>
          <p:nvPr/>
        </p:nvSpPr>
        <p:spPr>
          <a:xfrm>
            <a:off x="2532623" y="5239944"/>
            <a:ext cx="2143232" cy="256609"/>
          </a:xfrm>
          <a:prstGeom prst="rect">
            <a:avLst/>
          </a:prstGeom>
        </p:spPr>
        <p:txBody>
          <a:bodyPr wrap="square" lIns="0" tIns="0" rIns="0" bIns="0" rtlCol="0" anchor="t">
            <a:spAutoFit/>
          </a:bodyPr>
          <a:lstStyle/>
          <a:p>
            <a:pPr algn="ctr">
              <a:lnSpc>
                <a:spcPts val="2166"/>
              </a:lnSpc>
              <a:spcBef>
                <a:spcPct val="0"/>
              </a:spcBef>
            </a:pPr>
            <a:r>
              <a:rPr lang="en-US" sz="1600" b="1">
                <a:solidFill>
                  <a:srgbClr val="FFFFFF"/>
                </a:solidFill>
                <a:latin typeface="Helios"/>
                <a:ea typeface="Helios Bold"/>
                <a:cs typeface="Dubai"/>
                <a:sym typeface="Helios Bold"/>
              </a:rPr>
              <a:t>Dr. Jananie V</a:t>
            </a:r>
          </a:p>
        </p:txBody>
      </p:sp>
      <p:sp>
        <p:nvSpPr>
          <p:cNvPr id="42" name="TextBox 102">
            <a:extLst>
              <a:ext uri="{FF2B5EF4-FFF2-40B4-BE49-F238E27FC236}">
                <a16:creationId xmlns:a16="http://schemas.microsoft.com/office/drawing/2014/main" id="{B3661CC8-A112-F0D3-445F-880AB9000566}"/>
              </a:ext>
            </a:extLst>
          </p:cNvPr>
          <p:cNvSpPr txBox="1"/>
          <p:nvPr/>
        </p:nvSpPr>
        <p:spPr>
          <a:xfrm>
            <a:off x="13860735" y="5239944"/>
            <a:ext cx="2502460" cy="256609"/>
          </a:xfrm>
          <a:prstGeom prst="rect">
            <a:avLst/>
          </a:prstGeom>
        </p:spPr>
        <p:txBody>
          <a:bodyPr lIns="0" tIns="0" rIns="0" bIns="0" rtlCol="0" anchor="t">
            <a:spAutoFit/>
          </a:bodyPr>
          <a:lstStyle/>
          <a:p>
            <a:pPr algn="ctr">
              <a:lnSpc>
                <a:spcPts val="2166"/>
              </a:lnSpc>
              <a:spcBef>
                <a:spcPct val="0"/>
              </a:spcBef>
            </a:pPr>
            <a:r>
              <a:rPr lang="en-US" sz="1600" b="1">
                <a:solidFill>
                  <a:srgbClr val="FFFFFF"/>
                </a:solidFill>
                <a:latin typeface="Helios"/>
                <a:ea typeface="Helios Bold"/>
                <a:cs typeface="Dubai"/>
                <a:sym typeface="Helios Bold"/>
              </a:rPr>
              <a:t>Ms. Arthi Sujai</a:t>
            </a:r>
          </a:p>
        </p:txBody>
      </p:sp>
      <p:sp>
        <p:nvSpPr>
          <p:cNvPr id="58" name="TextBox 103">
            <a:extLst>
              <a:ext uri="{FF2B5EF4-FFF2-40B4-BE49-F238E27FC236}">
                <a16:creationId xmlns:a16="http://schemas.microsoft.com/office/drawing/2014/main" id="{10A69BD9-EA0D-C332-4B9A-93A99389F225}"/>
              </a:ext>
            </a:extLst>
          </p:cNvPr>
          <p:cNvSpPr txBox="1"/>
          <p:nvPr/>
        </p:nvSpPr>
        <p:spPr>
          <a:xfrm>
            <a:off x="3296059" y="9641970"/>
            <a:ext cx="4819433" cy="369332"/>
          </a:xfrm>
          <a:prstGeom prst="rect">
            <a:avLst/>
          </a:prstGeom>
        </p:spPr>
        <p:txBody>
          <a:bodyPr wrap="square" lIns="0" tIns="0" rIns="0" bIns="0" rtlCol="0" anchor="t">
            <a:spAutoFit/>
          </a:bodyPr>
          <a:lstStyle/>
          <a:p>
            <a:pPr algn="ctr"/>
            <a:r>
              <a:rPr lang="en-US" sz="2400" spc="12">
                <a:solidFill>
                  <a:srgbClr val="FFFFFF"/>
                </a:solidFill>
                <a:latin typeface="Helios"/>
              </a:rPr>
              <a:t>100+ Fitness Coaches</a:t>
            </a:r>
            <a:endParaRPr lang="en-US" sz="2400"/>
          </a:p>
        </p:txBody>
      </p:sp>
      <p:sp>
        <p:nvSpPr>
          <p:cNvPr id="60" name="TextBox 103">
            <a:extLst>
              <a:ext uri="{FF2B5EF4-FFF2-40B4-BE49-F238E27FC236}">
                <a16:creationId xmlns:a16="http://schemas.microsoft.com/office/drawing/2014/main" id="{C6A8EFED-D008-9707-226F-D889BE816860}"/>
              </a:ext>
            </a:extLst>
          </p:cNvPr>
          <p:cNvSpPr txBox="1"/>
          <p:nvPr/>
        </p:nvSpPr>
        <p:spPr>
          <a:xfrm>
            <a:off x="10035989" y="9648694"/>
            <a:ext cx="3617056" cy="369332"/>
          </a:xfrm>
          <a:prstGeom prst="rect">
            <a:avLst/>
          </a:prstGeom>
        </p:spPr>
        <p:txBody>
          <a:bodyPr wrap="square" lIns="0" tIns="0" rIns="0" bIns="0" rtlCol="0" anchor="t">
            <a:spAutoFit/>
          </a:bodyPr>
          <a:lstStyle/>
          <a:p>
            <a:pPr algn="ctr"/>
            <a:r>
              <a:rPr lang="en-US" sz="2400" spc="12">
                <a:solidFill>
                  <a:srgbClr val="FFFFFF"/>
                </a:solidFill>
                <a:latin typeface="Helios"/>
              </a:rPr>
              <a:t>100+ </a:t>
            </a:r>
            <a:r>
              <a:rPr lang="en-US" sz="2400" spc="12">
                <a:solidFill>
                  <a:srgbClr val="FFFFFF"/>
                </a:solidFill>
                <a:latin typeface="Helios"/>
                <a:ea typeface="+mn-lt"/>
                <a:cs typeface="+mn-lt"/>
              </a:rPr>
              <a:t>Nutritionists</a:t>
            </a:r>
            <a:endParaRPr lang="en-US" sz="2400" spc="12">
              <a:solidFill>
                <a:srgbClr val="FFFFFF"/>
              </a:solidFill>
              <a:latin typeface="Helios"/>
            </a:endParaRPr>
          </a:p>
        </p:txBody>
      </p:sp>
      <p:pic>
        <p:nvPicPr>
          <p:cNvPr id="2" name="Picture 1" descr="A person in a green sari&#10;&#10;AI-generated content may be incorrect.">
            <a:extLst>
              <a:ext uri="{FF2B5EF4-FFF2-40B4-BE49-F238E27FC236}">
                <a16:creationId xmlns:a16="http://schemas.microsoft.com/office/drawing/2014/main" id="{DD4CFC8A-8DD2-A41D-549B-E743D34075B3}"/>
              </a:ext>
            </a:extLst>
          </p:cNvPr>
          <p:cNvPicPr>
            <a:picLocks noChangeAspect="1"/>
          </p:cNvPicPr>
          <p:nvPr/>
        </p:nvPicPr>
        <p:blipFill>
          <a:blip r:embed="rId4"/>
          <a:stretch>
            <a:fillRect/>
          </a:stretch>
        </p:blipFill>
        <p:spPr>
          <a:xfrm>
            <a:off x="2811354" y="2678967"/>
            <a:ext cx="1574433" cy="222354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reflection stA="26000" endPos="24000" dir="5400000" sy="-100000" algn="bl" rotWithShape="0"/>
          </a:effectLst>
        </p:spPr>
      </p:pic>
      <p:pic>
        <p:nvPicPr>
          <p:cNvPr id="7" name="Picture 6" descr="A person standing in a walkway with string lights">
            <a:extLst>
              <a:ext uri="{FF2B5EF4-FFF2-40B4-BE49-F238E27FC236}">
                <a16:creationId xmlns:a16="http://schemas.microsoft.com/office/drawing/2014/main" id="{1B9FCB01-48F0-F19A-DBA1-6C096EEC0D5C}"/>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8000"/>
                    </a14:imgEffect>
                  </a14:imgLayer>
                </a14:imgProps>
              </a:ext>
            </a:extLst>
          </a:blip>
          <a:srcRect l="18605" t="31526" r="9207" b="12535"/>
          <a:stretch>
            <a:fillRect/>
          </a:stretch>
        </p:blipFill>
        <p:spPr>
          <a:xfrm>
            <a:off x="557696" y="2683387"/>
            <a:ext cx="1603203" cy="2176658"/>
          </a:xfrm>
          <a:prstGeom prst="round2DiagRect">
            <a:avLst>
              <a:gd name="adj1" fmla="val 16667"/>
              <a:gd name="adj2" fmla="val 0"/>
            </a:avLst>
          </a:prstGeom>
          <a:ln w="88900" cap="sq">
            <a:solidFill>
              <a:srgbClr val="FFFFFF"/>
            </a:solidFill>
            <a:miter lim="800000"/>
          </a:ln>
          <a:effectLst>
            <a:outerShdw blurRad="317500" algn="tl" rotWithShape="0">
              <a:srgbClr val="000000">
                <a:alpha val="43000"/>
              </a:srgbClr>
            </a:outerShdw>
            <a:reflection stA="25000" endPos="24000" dir="5400000" sy="-100000" algn="bl" rotWithShape="0"/>
          </a:effectLst>
        </p:spPr>
      </p:pic>
      <p:pic>
        <p:nvPicPr>
          <p:cNvPr id="12" name="Picture 11" descr="A person standing on a desk&#10;&#10;AI-generated content may be incorrect.">
            <a:extLst>
              <a:ext uri="{FF2B5EF4-FFF2-40B4-BE49-F238E27FC236}">
                <a16:creationId xmlns:a16="http://schemas.microsoft.com/office/drawing/2014/main" id="{7849BE6A-00FC-9F00-A197-D4DBAC5E9040}"/>
              </a:ext>
            </a:extLst>
          </p:cNvPr>
          <p:cNvPicPr>
            <a:picLocks noChangeAspect="1"/>
          </p:cNvPicPr>
          <p:nvPr/>
        </p:nvPicPr>
        <p:blipFill>
          <a:blip r:embed="rId7"/>
          <a:srcRect l="22428" t="8586" r="21209" b="15261"/>
          <a:stretch>
            <a:fillRect/>
          </a:stretch>
        </p:blipFill>
        <p:spPr>
          <a:xfrm>
            <a:off x="7426093" y="2691810"/>
            <a:ext cx="1710962" cy="221784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reflection stA="25000" endPos="25000" dir="5400000" sy="-100000" algn="bl" rotWithShape="0"/>
          </a:effectLst>
        </p:spPr>
      </p:pic>
      <p:pic>
        <p:nvPicPr>
          <p:cNvPr id="17" name="Picture 16" descr="A person sitting in a chair">
            <a:extLst>
              <a:ext uri="{FF2B5EF4-FFF2-40B4-BE49-F238E27FC236}">
                <a16:creationId xmlns:a16="http://schemas.microsoft.com/office/drawing/2014/main" id="{572C142F-E102-6A1A-E71D-1580DFFAB1FF}"/>
              </a:ext>
            </a:extLst>
          </p:cNvPr>
          <p:cNvPicPr>
            <a:picLocks noChangeAspect="1"/>
          </p:cNvPicPr>
          <p:nvPr/>
        </p:nvPicPr>
        <p:blipFill>
          <a:blip r:embed="rId8"/>
          <a:srcRect l="20840" t="14721" r="10526" b="15677"/>
          <a:stretch>
            <a:fillRect/>
          </a:stretch>
        </p:blipFill>
        <p:spPr>
          <a:xfrm>
            <a:off x="9596423" y="2668542"/>
            <a:ext cx="1714133" cy="219172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reflection stA="52000" endPos="23000" dir="5400000" sy="-100000" algn="bl" rotWithShape="0"/>
          </a:effectLst>
        </p:spPr>
      </p:pic>
      <p:pic>
        <p:nvPicPr>
          <p:cNvPr id="19" name="Picture 18" descr="A person in a green and purple sari">
            <a:extLst>
              <a:ext uri="{FF2B5EF4-FFF2-40B4-BE49-F238E27FC236}">
                <a16:creationId xmlns:a16="http://schemas.microsoft.com/office/drawing/2014/main" id="{B6D5F32F-D9BA-870F-6C90-962343E592E1}"/>
              </a:ext>
            </a:extLst>
          </p:cNvPr>
          <p:cNvPicPr>
            <a:picLocks noChangeAspect="1"/>
          </p:cNvPicPr>
          <p:nvPr/>
        </p:nvPicPr>
        <p:blipFill>
          <a:blip r:embed="rId9"/>
          <a:srcRect l="16916" t="5634" r="30130" b="1740"/>
          <a:stretch>
            <a:fillRect/>
          </a:stretch>
        </p:blipFill>
        <p:spPr>
          <a:xfrm>
            <a:off x="14225075" y="2659703"/>
            <a:ext cx="1706441" cy="22636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reflection stA="28000" endPos="25000" dir="5400000" sy="-100000" algn="bl" rotWithShape="0"/>
          </a:effectLst>
        </p:spPr>
      </p:pic>
      <p:pic>
        <p:nvPicPr>
          <p:cNvPr id="21" name="Picture 20" descr="A person in a black dress">
            <a:extLst>
              <a:ext uri="{FF2B5EF4-FFF2-40B4-BE49-F238E27FC236}">
                <a16:creationId xmlns:a16="http://schemas.microsoft.com/office/drawing/2014/main" id="{44654D6F-424D-0277-170E-4AFDC4C6590C}"/>
              </a:ext>
            </a:extLst>
          </p:cNvPr>
          <p:cNvPicPr>
            <a:picLocks noChangeAspect="1"/>
          </p:cNvPicPr>
          <p:nvPr/>
        </p:nvPicPr>
        <p:blipFill>
          <a:blip r:embed="rId10"/>
          <a:srcRect l="6233" t="8619" r="19140" b="13782"/>
          <a:stretch>
            <a:fillRect/>
          </a:stretch>
        </p:blipFill>
        <p:spPr>
          <a:xfrm>
            <a:off x="11904655" y="2668126"/>
            <a:ext cx="1703627" cy="227035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reflection stA="26000" endPos="25000" dir="5400000" sy="-100000" algn="bl" rotWithShape="0"/>
          </a:effectLst>
        </p:spPr>
      </p:pic>
      <p:pic>
        <p:nvPicPr>
          <p:cNvPr id="23" name="Picture 22" descr="A person in a gold dress holding a yellow rose">
            <a:extLst>
              <a:ext uri="{FF2B5EF4-FFF2-40B4-BE49-F238E27FC236}">
                <a16:creationId xmlns:a16="http://schemas.microsoft.com/office/drawing/2014/main" id="{3F24963D-7944-F75F-5C3F-3024C3425570}"/>
              </a:ext>
            </a:extLst>
          </p:cNvPr>
          <p:cNvPicPr>
            <a:picLocks noChangeAspect="1"/>
          </p:cNvPicPr>
          <p:nvPr/>
        </p:nvPicPr>
        <p:blipFill>
          <a:blip r:embed="rId11"/>
          <a:srcRect l="17093" t="26564" r="28235" b="22727"/>
          <a:stretch>
            <a:fillRect/>
          </a:stretch>
        </p:blipFill>
        <p:spPr>
          <a:xfrm rot="16200000" flipH="1">
            <a:off x="16066898" y="2985191"/>
            <a:ext cx="2266235" cy="15828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reflection stA="26000" endPos="24000" dir="5400000" sy="-100000" algn="bl" rotWithShape="0"/>
          </a:effectLst>
        </p:spPr>
      </p:pic>
      <p:sp>
        <p:nvSpPr>
          <p:cNvPr id="30" name="TextBox 102">
            <a:extLst>
              <a:ext uri="{FF2B5EF4-FFF2-40B4-BE49-F238E27FC236}">
                <a16:creationId xmlns:a16="http://schemas.microsoft.com/office/drawing/2014/main" id="{F9AFC8B8-8FDA-5175-B758-2700E248DBC6}"/>
              </a:ext>
            </a:extLst>
          </p:cNvPr>
          <p:cNvSpPr txBox="1"/>
          <p:nvPr/>
        </p:nvSpPr>
        <p:spPr>
          <a:xfrm>
            <a:off x="15932685" y="5239944"/>
            <a:ext cx="2502460" cy="256609"/>
          </a:xfrm>
          <a:prstGeom prst="rect">
            <a:avLst/>
          </a:prstGeom>
        </p:spPr>
        <p:txBody>
          <a:bodyPr lIns="0" tIns="0" rIns="0" bIns="0" rtlCol="0" anchor="t">
            <a:spAutoFit/>
          </a:bodyPr>
          <a:lstStyle/>
          <a:p>
            <a:pPr algn="ctr">
              <a:lnSpc>
                <a:spcPts val="2166"/>
              </a:lnSpc>
              <a:spcBef>
                <a:spcPct val="0"/>
              </a:spcBef>
            </a:pPr>
            <a:r>
              <a:rPr lang="en-US" sz="1600">
                <a:solidFill>
                  <a:srgbClr val="FFFFFF"/>
                </a:solidFill>
                <a:latin typeface="Helios"/>
                <a:ea typeface="+mn-lt"/>
                <a:cs typeface="Dubai"/>
                <a:sym typeface="Helios Bold"/>
              </a:rPr>
              <a:t>Dr. Sumedha Verma</a:t>
            </a:r>
            <a:endParaRPr lang="en-US" sz="1600">
              <a:latin typeface="Helios"/>
              <a:cs typeface="Dubai"/>
            </a:endParaRPr>
          </a:p>
        </p:txBody>
      </p:sp>
      <p:sp>
        <p:nvSpPr>
          <p:cNvPr id="32" name="TextBox 102">
            <a:extLst>
              <a:ext uri="{FF2B5EF4-FFF2-40B4-BE49-F238E27FC236}">
                <a16:creationId xmlns:a16="http://schemas.microsoft.com/office/drawing/2014/main" id="{E00D1BEE-0055-EB8D-4E52-6C4D697EDA31}"/>
              </a:ext>
            </a:extLst>
          </p:cNvPr>
          <p:cNvSpPr txBox="1"/>
          <p:nvPr/>
        </p:nvSpPr>
        <p:spPr>
          <a:xfrm>
            <a:off x="11552219" y="5246366"/>
            <a:ext cx="2502460" cy="246221"/>
          </a:xfrm>
          <a:prstGeom prst="rect">
            <a:avLst/>
          </a:prstGeom>
        </p:spPr>
        <p:txBody>
          <a:bodyPr lIns="0" tIns="0" rIns="0" bIns="0" rtlCol="0" anchor="t">
            <a:spAutoFit/>
          </a:bodyPr>
          <a:lstStyle/>
          <a:p>
            <a:pPr algn="ctr"/>
            <a:r>
              <a:rPr lang="en-US" sz="1600" b="1">
                <a:solidFill>
                  <a:srgbClr val="FFFFFF"/>
                </a:solidFill>
                <a:latin typeface="Helios"/>
                <a:cs typeface="Dubai"/>
                <a:sym typeface="Helios Bold"/>
              </a:rPr>
              <a:t>Ms. Bhumika Agrawal</a:t>
            </a:r>
            <a:endParaRPr lang="en-US" sz="1600">
              <a:latin typeface="Helios"/>
              <a:cs typeface="Dubai"/>
              <a:sym typeface="Helios Bold"/>
            </a:endParaRPr>
          </a:p>
        </p:txBody>
      </p:sp>
      <p:sp>
        <p:nvSpPr>
          <p:cNvPr id="39" name="TextBox 102">
            <a:extLst>
              <a:ext uri="{FF2B5EF4-FFF2-40B4-BE49-F238E27FC236}">
                <a16:creationId xmlns:a16="http://schemas.microsoft.com/office/drawing/2014/main" id="{4E6CC3B7-C789-F1A8-D6CC-A14ABC03FE80}"/>
              </a:ext>
            </a:extLst>
          </p:cNvPr>
          <p:cNvSpPr txBox="1"/>
          <p:nvPr/>
        </p:nvSpPr>
        <p:spPr>
          <a:xfrm>
            <a:off x="4674633" y="5239944"/>
            <a:ext cx="2502460" cy="1056828"/>
          </a:xfrm>
          <a:prstGeom prst="rect">
            <a:avLst/>
          </a:prstGeom>
        </p:spPr>
        <p:txBody>
          <a:bodyPr lIns="0" tIns="0" rIns="0" bIns="0" rtlCol="0" anchor="t">
            <a:spAutoFit/>
          </a:bodyPr>
          <a:lstStyle/>
          <a:p>
            <a:pPr algn="ctr"/>
            <a:r>
              <a:rPr lang="en-US" sz="1600" b="1">
                <a:solidFill>
                  <a:srgbClr val="FFFFFF"/>
                </a:solidFill>
                <a:latin typeface="Helios"/>
                <a:ea typeface="Helios Bold"/>
                <a:cs typeface="Dubai"/>
                <a:sym typeface="Helios Bold"/>
              </a:rPr>
              <a:t>Ms. Manisha </a:t>
            </a:r>
            <a:r>
              <a:rPr lang="en-US" sz="1600" b="1" err="1">
                <a:solidFill>
                  <a:srgbClr val="FFFFFF"/>
                </a:solidFill>
                <a:latin typeface="Helios"/>
                <a:ea typeface="Helios Bold"/>
                <a:cs typeface="Dubai"/>
                <a:sym typeface="Helios Bold"/>
              </a:rPr>
              <a:t>Kothakonda</a:t>
            </a:r>
            <a:endParaRPr lang="en-US">
              <a:sym typeface="Helios Bold"/>
            </a:endParaRPr>
          </a:p>
          <a:p>
            <a:pPr algn="ctr">
              <a:spcBef>
                <a:spcPct val="0"/>
              </a:spcBef>
            </a:pPr>
            <a:br>
              <a:rPr lang="en-US">
                <a:sym typeface="Helios Bold"/>
              </a:rPr>
            </a:br>
            <a:endParaRPr lang="en-US">
              <a:sym typeface="Helios Bold"/>
            </a:endParaRPr>
          </a:p>
          <a:p>
            <a:pPr algn="ctr">
              <a:lnSpc>
                <a:spcPts val="2166"/>
              </a:lnSpc>
              <a:spcBef>
                <a:spcPct val="0"/>
              </a:spcBef>
            </a:pPr>
            <a:endParaRPr lang="en-US" sz="1600" b="1">
              <a:solidFill>
                <a:srgbClr val="FFFFFF"/>
              </a:solidFill>
              <a:latin typeface="Helios"/>
              <a:ea typeface="Helios Bold"/>
              <a:cs typeface="Dubai"/>
            </a:endParaRPr>
          </a:p>
        </p:txBody>
      </p:sp>
      <p:sp>
        <p:nvSpPr>
          <p:cNvPr id="51" name="TextBox 97" hidden="1">
            <a:extLst>
              <a:ext uri="{FF2B5EF4-FFF2-40B4-BE49-F238E27FC236}">
                <a16:creationId xmlns:a16="http://schemas.microsoft.com/office/drawing/2014/main" id="{F8F6B2CB-28D4-6D05-44A4-7DFCFB3D27FF}"/>
              </a:ext>
            </a:extLst>
          </p:cNvPr>
          <p:cNvSpPr txBox="1"/>
          <p:nvPr/>
        </p:nvSpPr>
        <p:spPr>
          <a:xfrm>
            <a:off x="2809406" y="4900806"/>
            <a:ext cx="1440345" cy="446148"/>
          </a:xfrm>
          <a:prstGeom prst="rect">
            <a:avLst/>
          </a:prstGeom>
          <a:ln>
            <a:noFill/>
          </a:ln>
        </p:spPr>
        <p:txBody>
          <a:bodyPr wrap="square" lIns="0" tIns="0" rIns="0" bIns="0" rtlCol="0" anchor="t">
            <a:spAutoFit/>
          </a:bodyPr>
          <a:lstStyle/>
          <a:p>
            <a:pPr algn="ctr">
              <a:lnSpc>
                <a:spcPts val="1779"/>
              </a:lnSpc>
            </a:pPr>
            <a:r>
              <a:rPr lang="en-US" sz="1400" spc="12">
                <a:solidFill>
                  <a:srgbClr val="FFFFFF"/>
                </a:solidFill>
                <a:latin typeface="Inter"/>
                <a:ea typeface="Inter"/>
                <a:cs typeface="Calibri"/>
                <a:sym typeface="Helios"/>
              </a:rPr>
              <a:t>Nutrition Manager</a:t>
            </a:r>
          </a:p>
        </p:txBody>
      </p:sp>
      <p:sp>
        <p:nvSpPr>
          <p:cNvPr id="52" name="TextBox 97">
            <a:extLst>
              <a:ext uri="{FF2B5EF4-FFF2-40B4-BE49-F238E27FC236}">
                <a16:creationId xmlns:a16="http://schemas.microsoft.com/office/drawing/2014/main" id="{99FEAD03-3462-FE47-CE4D-99B28A55F504}"/>
              </a:ext>
            </a:extLst>
          </p:cNvPr>
          <p:cNvSpPr txBox="1"/>
          <p:nvPr/>
        </p:nvSpPr>
        <p:spPr>
          <a:xfrm>
            <a:off x="9380106" y="5575693"/>
            <a:ext cx="2048954" cy="446148"/>
          </a:xfrm>
          <a:prstGeom prst="rect">
            <a:avLst/>
          </a:prstGeom>
          <a:ln>
            <a:noFill/>
          </a:ln>
        </p:spPr>
        <p:txBody>
          <a:bodyPr wrap="square" lIns="0" tIns="0" rIns="0" bIns="0" rtlCol="0" anchor="t">
            <a:spAutoFit/>
          </a:bodyPr>
          <a:lstStyle/>
          <a:p>
            <a:pPr algn="ctr">
              <a:lnSpc>
                <a:spcPts val="1779"/>
              </a:lnSpc>
            </a:pPr>
            <a:r>
              <a:rPr lang="en-US" sz="1400" spc="12">
                <a:solidFill>
                  <a:srgbClr val="FFFFFF"/>
                </a:solidFill>
                <a:latin typeface="Inter"/>
                <a:ea typeface="Inter"/>
                <a:cs typeface="Calibri"/>
                <a:sym typeface="Helios"/>
              </a:rPr>
              <a:t>Subject Matter </a:t>
            </a:r>
            <a:endParaRPr lang="en-US" sz="1400">
              <a:solidFill>
                <a:srgbClr val="FFFFFF"/>
              </a:solidFill>
              <a:latin typeface="Inter"/>
              <a:ea typeface="Inter"/>
              <a:cs typeface="Calibri"/>
              <a:sym typeface="Helios"/>
            </a:endParaRPr>
          </a:p>
          <a:p>
            <a:pPr algn="ctr">
              <a:lnSpc>
                <a:spcPts val="1779"/>
              </a:lnSpc>
            </a:pPr>
            <a:r>
              <a:rPr lang="en-US" sz="1400" spc="12">
                <a:solidFill>
                  <a:srgbClr val="FFFFFF"/>
                </a:solidFill>
                <a:latin typeface="Inter"/>
                <a:ea typeface="Inter"/>
                <a:cs typeface="Calibri"/>
                <a:sym typeface="Helios"/>
              </a:rPr>
              <a:t>Expert - Nutrition</a:t>
            </a:r>
            <a:endParaRPr lang="en-US" sz="1400">
              <a:latin typeface="Inter"/>
              <a:ea typeface="Inter"/>
              <a:cs typeface="Calibri"/>
            </a:endParaRPr>
          </a:p>
        </p:txBody>
      </p:sp>
      <p:sp>
        <p:nvSpPr>
          <p:cNvPr id="53" name="TextBox 97">
            <a:extLst>
              <a:ext uri="{FF2B5EF4-FFF2-40B4-BE49-F238E27FC236}">
                <a16:creationId xmlns:a16="http://schemas.microsoft.com/office/drawing/2014/main" id="{F625CB16-EB8D-00B3-15E9-884BB89F13CF}"/>
              </a:ext>
            </a:extLst>
          </p:cNvPr>
          <p:cNvSpPr txBox="1"/>
          <p:nvPr/>
        </p:nvSpPr>
        <p:spPr>
          <a:xfrm>
            <a:off x="14156493" y="5604350"/>
            <a:ext cx="1964220" cy="446148"/>
          </a:xfrm>
          <a:prstGeom prst="rect">
            <a:avLst/>
          </a:prstGeom>
          <a:ln>
            <a:noFill/>
          </a:ln>
        </p:spPr>
        <p:txBody>
          <a:bodyPr wrap="square" lIns="0" tIns="0" rIns="0" bIns="0" rtlCol="0" anchor="t">
            <a:spAutoFit/>
          </a:bodyPr>
          <a:lstStyle/>
          <a:p>
            <a:pPr algn="ctr">
              <a:lnSpc>
                <a:spcPts val="1779"/>
              </a:lnSpc>
            </a:pPr>
            <a:r>
              <a:rPr lang="en-US" sz="1400" spc="12">
                <a:solidFill>
                  <a:srgbClr val="FFFFFF"/>
                </a:solidFill>
                <a:latin typeface="Inter"/>
                <a:ea typeface="Inter"/>
                <a:cs typeface="Calibri"/>
                <a:sym typeface="Helios"/>
              </a:rPr>
              <a:t>Emotional Wellbeing Coach</a:t>
            </a:r>
            <a:endParaRPr lang="en-US" sz="1400">
              <a:latin typeface="Inter"/>
              <a:ea typeface="Inter"/>
              <a:cs typeface="Calibri"/>
            </a:endParaRPr>
          </a:p>
        </p:txBody>
      </p:sp>
      <p:sp>
        <p:nvSpPr>
          <p:cNvPr id="55" name="TextBox 97">
            <a:extLst>
              <a:ext uri="{FF2B5EF4-FFF2-40B4-BE49-F238E27FC236}">
                <a16:creationId xmlns:a16="http://schemas.microsoft.com/office/drawing/2014/main" id="{05E058E8-9601-F2E4-8C31-1ECD69C01352}"/>
              </a:ext>
            </a:extLst>
          </p:cNvPr>
          <p:cNvSpPr txBox="1"/>
          <p:nvPr/>
        </p:nvSpPr>
        <p:spPr>
          <a:xfrm>
            <a:off x="16478963" y="5694446"/>
            <a:ext cx="1440345" cy="214867"/>
          </a:xfrm>
          <a:prstGeom prst="rect">
            <a:avLst/>
          </a:prstGeom>
          <a:ln>
            <a:noFill/>
          </a:ln>
        </p:spPr>
        <p:txBody>
          <a:bodyPr wrap="square" lIns="0" tIns="0" rIns="0" bIns="0" rtlCol="0" anchor="t">
            <a:spAutoFit/>
          </a:bodyPr>
          <a:lstStyle/>
          <a:p>
            <a:pPr algn="ctr">
              <a:lnSpc>
                <a:spcPts val="1779"/>
              </a:lnSpc>
            </a:pPr>
            <a:r>
              <a:rPr lang="en-US" sz="1400" spc="12">
                <a:solidFill>
                  <a:srgbClr val="FFFFFF"/>
                </a:solidFill>
                <a:ea typeface="+mn-lt"/>
                <a:cs typeface="+mn-lt"/>
              </a:rPr>
              <a:t>Gynecologist</a:t>
            </a:r>
            <a:endParaRPr lang="en-US" sz="1400" spc="12">
              <a:latin typeface="Inter"/>
              <a:ea typeface="Inter"/>
              <a:cs typeface="Calibri"/>
            </a:endParaRPr>
          </a:p>
        </p:txBody>
      </p:sp>
      <p:sp>
        <p:nvSpPr>
          <p:cNvPr id="57" name="TextBox 97">
            <a:extLst>
              <a:ext uri="{FF2B5EF4-FFF2-40B4-BE49-F238E27FC236}">
                <a16:creationId xmlns:a16="http://schemas.microsoft.com/office/drawing/2014/main" id="{C3520585-9BDE-5AAA-5FFA-1C3094F05557}"/>
              </a:ext>
            </a:extLst>
          </p:cNvPr>
          <p:cNvSpPr txBox="1"/>
          <p:nvPr/>
        </p:nvSpPr>
        <p:spPr>
          <a:xfrm>
            <a:off x="2874656" y="5575693"/>
            <a:ext cx="1440345" cy="446148"/>
          </a:xfrm>
          <a:prstGeom prst="rect">
            <a:avLst/>
          </a:prstGeom>
          <a:ln>
            <a:noFill/>
          </a:ln>
        </p:spPr>
        <p:txBody>
          <a:bodyPr wrap="square" lIns="0" tIns="0" rIns="0" bIns="0" rtlCol="0" anchor="t">
            <a:spAutoFit/>
          </a:bodyPr>
          <a:lstStyle/>
          <a:p>
            <a:pPr algn="ctr">
              <a:lnSpc>
                <a:spcPts val="1779"/>
              </a:lnSpc>
            </a:pPr>
            <a:r>
              <a:rPr lang="en-US" sz="1400" spc="12">
                <a:solidFill>
                  <a:srgbClr val="FFFFFF"/>
                </a:solidFill>
                <a:latin typeface="Inter"/>
                <a:ea typeface="Inter"/>
                <a:cs typeface="Calibri"/>
                <a:sym typeface="Helios"/>
              </a:rPr>
              <a:t>Subject Matter Expert - Fitness</a:t>
            </a:r>
            <a:endParaRPr lang="en-US" sz="1400" spc="12">
              <a:solidFill>
                <a:srgbClr val="FFFFFF"/>
              </a:solidFill>
              <a:latin typeface="Inter"/>
              <a:ea typeface="Inter"/>
              <a:cs typeface="Calibri"/>
            </a:endParaRPr>
          </a:p>
        </p:txBody>
      </p:sp>
      <p:sp>
        <p:nvSpPr>
          <p:cNvPr id="59" name="TextBox 97">
            <a:extLst>
              <a:ext uri="{FF2B5EF4-FFF2-40B4-BE49-F238E27FC236}">
                <a16:creationId xmlns:a16="http://schemas.microsoft.com/office/drawing/2014/main" id="{15DE0F86-83FF-9D99-32AA-DC174BC8D9DE}"/>
              </a:ext>
            </a:extLst>
          </p:cNvPr>
          <p:cNvSpPr txBox="1"/>
          <p:nvPr/>
        </p:nvSpPr>
        <p:spPr>
          <a:xfrm>
            <a:off x="11660172" y="5695477"/>
            <a:ext cx="2027720" cy="446148"/>
          </a:xfrm>
          <a:prstGeom prst="rect">
            <a:avLst/>
          </a:prstGeom>
          <a:ln>
            <a:noFill/>
          </a:ln>
        </p:spPr>
        <p:txBody>
          <a:bodyPr wrap="square" lIns="0" tIns="0" rIns="0" bIns="0" rtlCol="0" anchor="t">
            <a:spAutoFit/>
          </a:bodyPr>
          <a:lstStyle/>
          <a:p>
            <a:pPr algn="ctr">
              <a:lnSpc>
                <a:spcPts val="1779"/>
              </a:lnSpc>
            </a:pPr>
            <a:r>
              <a:rPr lang="en-US" sz="1400" spc="12">
                <a:solidFill>
                  <a:srgbClr val="FFFFFF"/>
                </a:solidFill>
                <a:latin typeface="Inter"/>
                <a:ea typeface="Inter"/>
                <a:cs typeface="Calibri"/>
                <a:sym typeface="Helios"/>
              </a:rPr>
              <a:t>Senior Team Lead - Nutrition</a:t>
            </a:r>
            <a:endParaRPr lang="en-US" sz="1400" spc="12">
              <a:solidFill>
                <a:srgbClr val="FFFFFF"/>
              </a:solidFill>
              <a:latin typeface="Inter"/>
              <a:ea typeface="Inter"/>
              <a:cs typeface="Calibri"/>
            </a:endParaRPr>
          </a:p>
        </p:txBody>
      </p:sp>
      <p:sp>
        <p:nvSpPr>
          <p:cNvPr id="61" name="TextBox 97">
            <a:extLst>
              <a:ext uri="{FF2B5EF4-FFF2-40B4-BE49-F238E27FC236}">
                <a16:creationId xmlns:a16="http://schemas.microsoft.com/office/drawing/2014/main" id="{8450CC4A-7B3E-9793-E6D0-B4BF3134C775}"/>
              </a:ext>
            </a:extLst>
          </p:cNvPr>
          <p:cNvSpPr txBox="1"/>
          <p:nvPr/>
        </p:nvSpPr>
        <p:spPr>
          <a:xfrm>
            <a:off x="4992248" y="5679602"/>
            <a:ext cx="1868970" cy="215315"/>
          </a:xfrm>
          <a:prstGeom prst="rect">
            <a:avLst/>
          </a:prstGeom>
          <a:ln>
            <a:noFill/>
          </a:ln>
        </p:spPr>
        <p:txBody>
          <a:bodyPr wrap="square" lIns="0" tIns="0" rIns="0" bIns="0" rtlCol="0" anchor="t">
            <a:spAutoFit/>
          </a:bodyPr>
          <a:lstStyle/>
          <a:p>
            <a:pPr algn="ctr">
              <a:lnSpc>
                <a:spcPts val="1779"/>
              </a:lnSpc>
            </a:pPr>
            <a:r>
              <a:rPr lang="en-US" sz="1400" spc="12">
                <a:solidFill>
                  <a:srgbClr val="FFFFFF"/>
                </a:solidFill>
                <a:latin typeface="Inter"/>
                <a:ea typeface="Inter"/>
                <a:cs typeface="Calibri"/>
                <a:sym typeface="Helios"/>
              </a:rPr>
              <a:t>Team Lead - Fitness</a:t>
            </a:r>
            <a:endParaRPr lang="en-US" sz="1400" spc="12">
              <a:solidFill>
                <a:srgbClr val="FFFFFF"/>
              </a:solidFill>
              <a:latin typeface="Inter"/>
              <a:ea typeface="Inter"/>
              <a:cs typeface="Calibri"/>
            </a:endParaRPr>
          </a:p>
        </p:txBody>
      </p:sp>
      <p:pic>
        <p:nvPicPr>
          <p:cNvPr id="62" name="Picture 61" descr="A person in a pink sweater">
            <a:extLst>
              <a:ext uri="{FF2B5EF4-FFF2-40B4-BE49-F238E27FC236}">
                <a16:creationId xmlns:a16="http://schemas.microsoft.com/office/drawing/2014/main" id="{EE5EEECA-8027-52AE-6DAF-BB5117422149}"/>
              </a:ext>
            </a:extLst>
          </p:cNvPr>
          <p:cNvPicPr>
            <a:picLocks noChangeAspect="1"/>
          </p:cNvPicPr>
          <p:nvPr/>
        </p:nvPicPr>
        <p:blipFill>
          <a:blip r:embed="rId12"/>
          <a:srcRect l="12525" t="5061" r="14769"/>
          <a:stretch>
            <a:fillRect/>
          </a:stretch>
        </p:blipFill>
        <p:spPr>
          <a:xfrm>
            <a:off x="4993525" y="2682970"/>
            <a:ext cx="1837870" cy="22659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reflection stA="23000" endPos="25000" dir="5400000" sy="-100000" algn="bl" rotWithShape="0"/>
          </a:effectLst>
        </p:spPr>
      </p:pic>
      <p:sp>
        <p:nvSpPr>
          <p:cNvPr id="4" name="TextBox 3">
            <a:extLst>
              <a:ext uri="{FF2B5EF4-FFF2-40B4-BE49-F238E27FC236}">
                <a16:creationId xmlns:a16="http://schemas.microsoft.com/office/drawing/2014/main" id="{7A3EF515-B465-2198-3014-F581252678E0}"/>
              </a:ext>
            </a:extLst>
          </p:cNvPr>
          <p:cNvSpPr txBox="1"/>
          <p:nvPr/>
        </p:nvSpPr>
        <p:spPr>
          <a:xfrm>
            <a:off x="5464685" y="560944"/>
            <a:ext cx="6751740" cy="923330"/>
          </a:xfrm>
          <a:prstGeom prst="rect">
            <a:avLst/>
          </a:prstGeom>
        </p:spPr>
        <p:txBody>
          <a:bodyPr wrap="square" lIns="0" tIns="0" rIns="0" bIns="0" rtlCol="0" anchor="t">
            <a:spAutoFit/>
          </a:bodyPr>
          <a:lstStyle/>
          <a:p>
            <a:pPr algn="ctr">
              <a:spcBef>
                <a:spcPct val="0"/>
              </a:spcBef>
            </a:pPr>
            <a:r>
              <a:rPr lang="en-US" sz="6000" b="1">
                <a:latin typeface="Montserrat Bold"/>
                <a:ea typeface="Montserrat Bold"/>
                <a:cs typeface="Montserrat Bold"/>
                <a:sym typeface="Montserrat Bold"/>
              </a:rPr>
              <a:t>OUR TEAM</a:t>
            </a:r>
            <a:endParaRPr lang="en-US" sz="6000" b="1" strike="noStrike">
              <a:latin typeface="Montserrat Bold"/>
              <a:ea typeface="Montserrat Bold"/>
              <a:cs typeface="Montserrat Bold"/>
            </a:endParaRPr>
          </a:p>
        </p:txBody>
      </p:sp>
      <p:sp>
        <p:nvSpPr>
          <p:cNvPr id="6" name="TextBox 5">
            <a:extLst>
              <a:ext uri="{FF2B5EF4-FFF2-40B4-BE49-F238E27FC236}">
                <a16:creationId xmlns:a16="http://schemas.microsoft.com/office/drawing/2014/main" id="{6BF4469C-2EE0-061B-78A5-636839F29A74}"/>
              </a:ext>
            </a:extLst>
          </p:cNvPr>
          <p:cNvSpPr txBox="1"/>
          <p:nvPr/>
        </p:nvSpPr>
        <p:spPr>
          <a:xfrm>
            <a:off x="14123441" y="9954436"/>
            <a:ext cx="41678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 2025 </a:t>
            </a:r>
            <a:r>
              <a:rPr lang="en-US" sz="1600" err="1"/>
              <a:t>FitMom</a:t>
            </a:r>
            <a:r>
              <a:rPr lang="en-US" sz="1600"/>
              <a:t> Club. All Rights Reserved</a:t>
            </a:r>
          </a:p>
        </p:txBody>
      </p:sp>
      <p:pic>
        <p:nvPicPr>
          <p:cNvPr id="3" name="Picture 2" descr="A group of people posing for a photo">
            <a:extLst>
              <a:ext uri="{FF2B5EF4-FFF2-40B4-BE49-F238E27FC236}">
                <a16:creationId xmlns:a16="http://schemas.microsoft.com/office/drawing/2014/main" id="{6B6EDFAC-A632-96F0-AF0F-8F32F98F6981}"/>
              </a:ext>
            </a:extLst>
          </p:cNvPr>
          <p:cNvPicPr>
            <a:picLocks noChangeAspect="1"/>
          </p:cNvPicPr>
          <p:nvPr/>
        </p:nvPicPr>
        <p:blipFill>
          <a:blip r:embed="rId13"/>
          <a:stretch>
            <a:fillRect/>
          </a:stretch>
        </p:blipFill>
        <p:spPr>
          <a:xfrm>
            <a:off x="3526345" y="6690259"/>
            <a:ext cx="4357688" cy="2514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Picture 7" descr="A collage of a person&#10;&#10;AI-generated content may be incorrect.">
            <a:extLst>
              <a:ext uri="{FF2B5EF4-FFF2-40B4-BE49-F238E27FC236}">
                <a16:creationId xmlns:a16="http://schemas.microsoft.com/office/drawing/2014/main" id="{77AE9306-8974-4DD7-2D03-4712E2F403FB}"/>
              </a:ext>
            </a:extLst>
          </p:cNvPr>
          <p:cNvPicPr>
            <a:picLocks noChangeAspect="1"/>
          </p:cNvPicPr>
          <p:nvPr/>
        </p:nvPicPr>
        <p:blipFill>
          <a:blip r:embed="rId14"/>
          <a:stretch>
            <a:fillRect/>
          </a:stretch>
        </p:blipFill>
        <p:spPr>
          <a:xfrm>
            <a:off x="9827319" y="6683114"/>
            <a:ext cx="4029075" cy="25288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Freeform 50" descr="A logo for a fitness club&#10;&#10;AI-generated content may be incorrect.">
            <a:extLst>
              <a:ext uri="{FF2B5EF4-FFF2-40B4-BE49-F238E27FC236}">
                <a16:creationId xmlns:a16="http://schemas.microsoft.com/office/drawing/2014/main" id="{96544418-6EBE-6E17-E9B7-390D2F7B2A08}"/>
              </a:ext>
            </a:extLst>
          </p:cNvPr>
          <p:cNvSpPr/>
          <p:nvPr/>
        </p:nvSpPr>
        <p:spPr>
          <a:xfrm>
            <a:off x="16594088" y="187451"/>
            <a:ext cx="1689565" cy="1179998"/>
          </a:xfrm>
          <a:custGeom>
            <a:avLst/>
            <a:gdLst/>
            <a:ahLst/>
            <a:cxnLst/>
            <a:rect l="l" t="t" r="r" b="b"/>
            <a:pathLst>
              <a:path w="2038815" h="1465748">
                <a:moveTo>
                  <a:pt x="0" y="0"/>
                </a:moveTo>
                <a:lnTo>
                  <a:pt x="2038815" y="0"/>
                </a:lnTo>
                <a:lnTo>
                  <a:pt x="2038815" y="1465749"/>
                </a:lnTo>
                <a:lnTo>
                  <a:pt x="0" y="1465749"/>
                </a:lnTo>
                <a:lnTo>
                  <a:pt x="0" y="0"/>
                </a:lnTo>
                <a:close/>
              </a:path>
            </a:pathLst>
          </a:custGeom>
          <a:blipFill>
            <a:blip r:embed="rId15"/>
            <a:stretch>
              <a:fillRect l="-4611" r="-4611" b="-51925"/>
            </a:stretch>
          </a:blipFill>
        </p:spPr>
        <p:txBody>
          <a:bodyPr/>
          <a:lstStyle/>
          <a:p>
            <a:endParaRPr lang="en-US"/>
          </a:p>
        </p:txBody>
      </p:sp>
      <p:sp>
        <p:nvSpPr>
          <p:cNvPr id="9" name="TextBox 97">
            <a:extLst>
              <a:ext uri="{FF2B5EF4-FFF2-40B4-BE49-F238E27FC236}">
                <a16:creationId xmlns:a16="http://schemas.microsoft.com/office/drawing/2014/main" id="{E9D220AA-460A-FFA5-D56B-40A31B9D2DBD}"/>
              </a:ext>
            </a:extLst>
          </p:cNvPr>
          <p:cNvSpPr txBox="1"/>
          <p:nvPr/>
        </p:nvSpPr>
        <p:spPr>
          <a:xfrm>
            <a:off x="7569423" y="5560849"/>
            <a:ext cx="1440345" cy="446148"/>
          </a:xfrm>
          <a:prstGeom prst="rect">
            <a:avLst/>
          </a:prstGeom>
          <a:ln>
            <a:noFill/>
          </a:ln>
        </p:spPr>
        <p:txBody>
          <a:bodyPr wrap="square" lIns="0" tIns="0" rIns="0" bIns="0" rtlCol="0" anchor="t">
            <a:spAutoFit/>
          </a:bodyPr>
          <a:lstStyle/>
          <a:p>
            <a:pPr algn="ctr">
              <a:lnSpc>
                <a:spcPts val="1779"/>
              </a:lnSpc>
            </a:pPr>
            <a:r>
              <a:rPr lang="en-US" sz="1400" spc="12">
                <a:solidFill>
                  <a:srgbClr val="FFFFFF"/>
                </a:solidFill>
                <a:latin typeface="Inter"/>
                <a:ea typeface="Inter"/>
                <a:cs typeface="Calibri"/>
                <a:sym typeface="Helios"/>
              </a:rPr>
              <a:t>Nutrition Manager</a:t>
            </a:r>
          </a:p>
        </p:txBody>
      </p:sp>
    </p:spTree>
    <p:extLst>
      <p:ext uri="{BB962C8B-B14F-4D97-AF65-F5344CB8AC3E}">
        <p14:creationId xmlns:p14="http://schemas.microsoft.com/office/powerpoint/2010/main" val="1451987540"/>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B66FB-D90E-6F27-0DA2-ECB25E58B987}"/>
            </a:ext>
          </a:extLst>
        </p:cNvPr>
        <p:cNvGrpSpPr/>
        <p:nvPr/>
      </p:nvGrpSpPr>
      <p:grpSpPr>
        <a:xfrm>
          <a:off x="0" y="0"/>
          <a:ext cx="0" cy="0"/>
          <a:chOff x="0" y="0"/>
          <a:chExt cx="0" cy="0"/>
        </a:xfrm>
      </p:grpSpPr>
      <p:sp>
        <p:nvSpPr>
          <p:cNvPr id="8" name="TextBox 102">
            <a:extLst>
              <a:ext uri="{FF2B5EF4-FFF2-40B4-BE49-F238E27FC236}">
                <a16:creationId xmlns:a16="http://schemas.microsoft.com/office/drawing/2014/main" id="{8F4CBDEA-DD8E-1BE4-5A2B-0E3456B1F5C7}"/>
              </a:ext>
            </a:extLst>
          </p:cNvPr>
          <p:cNvSpPr txBox="1"/>
          <p:nvPr/>
        </p:nvSpPr>
        <p:spPr>
          <a:xfrm>
            <a:off x="6951028" y="4673122"/>
            <a:ext cx="3733383" cy="923330"/>
          </a:xfrm>
          <a:prstGeom prst="rect">
            <a:avLst/>
          </a:prstGeom>
        </p:spPr>
        <p:txBody>
          <a:bodyPr wrap="square" lIns="0" tIns="0" rIns="0" bIns="0" rtlCol="0" anchor="t">
            <a:spAutoFit/>
          </a:bodyPr>
          <a:lstStyle/>
          <a:p>
            <a:pPr algn="ctr"/>
            <a:r>
              <a:rPr lang="en-US" sz="3000" b="1">
                <a:solidFill>
                  <a:srgbClr val="FFFFFF"/>
                </a:solidFill>
                <a:latin typeface="Helios Bold"/>
                <a:sym typeface="Helios Bold"/>
              </a:rPr>
              <a:t>98% Client </a:t>
            </a:r>
            <a:endParaRPr lang="en-US" sz="3000">
              <a:solidFill>
                <a:srgbClr val="FFFFFF"/>
              </a:solidFill>
              <a:latin typeface="Neue Haas Grotesk Text Pro"/>
            </a:endParaRPr>
          </a:p>
          <a:p>
            <a:pPr algn="ctr"/>
            <a:r>
              <a:rPr lang="en-US" sz="3000" b="1">
                <a:solidFill>
                  <a:srgbClr val="FFFFFF"/>
                </a:solidFill>
                <a:latin typeface="Helios Bold"/>
                <a:sym typeface="Helios Bold"/>
              </a:rPr>
              <a:t>Success Rate</a:t>
            </a:r>
            <a:endParaRPr lang="en-US" sz="3000"/>
          </a:p>
        </p:txBody>
      </p:sp>
      <p:sp>
        <p:nvSpPr>
          <p:cNvPr id="4" name="TextBox 3">
            <a:extLst>
              <a:ext uri="{FF2B5EF4-FFF2-40B4-BE49-F238E27FC236}">
                <a16:creationId xmlns:a16="http://schemas.microsoft.com/office/drawing/2014/main" id="{5568D68A-74B2-AE04-DFCB-04E79393AB13}"/>
              </a:ext>
            </a:extLst>
          </p:cNvPr>
          <p:cNvSpPr txBox="1"/>
          <p:nvPr/>
        </p:nvSpPr>
        <p:spPr>
          <a:xfrm>
            <a:off x="3849978" y="438758"/>
            <a:ext cx="9944710" cy="913520"/>
          </a:xfrm>
          <a:prstGeom prst="rect">
            <a:avLst/>
          </a:prstGeom>
        </p:spPr>
        <p:txBody>
          <a:bodyPr wrap="square" lIns="0" tIns="0" rIns="0" bIns="0" rtlCol="0" anchor="t">
            <a:spAutoFit/>
          </a:bodyPr>
          <a:lstStyle/>
          <a:p>
            <a:pPr algn="ctr">
              <a:lnSpc>
                <a:spcPts val="7500"/>
              </a:lnSpc>
              <a:spcBef>
                <a:spcPct val="0"/>
              </a:spcBef>
            </a:pPr>
            <a:r>
              <a:rPr lang="en-US" sz="6000" b="1">
                <a:latin typeface="Montserrat Bold"/>
                <a:ea typeface="+mn-lt"/>
                <a:cs typeface="+mn-lt"/>
              </a:rPr>
              <a:t>OUR STRENGTHS</a:t>
            </a:r>
            <a:endParaRPr lang="en-US" sz="6000" b="1" u="none" strike="noStrike">
              <a:latin typeface="Neue Haas Grotesk Text Pro"/>
              <a:ea typeface="Montserrat Bold"/>
              <a:cs typeface="Montserrat Bold"/>
            </a:endParaRPr>
          </a:p>
        </p:txBody>
      </p:sp>
      <p:sp>
        <p:nvSpPr>
          <p:cNvPr id="6" name="TextBox 5">
            <a:extLst>
              <a:ext uri="{FF2B5EF4-FFF2-40B4-BE49-F238E27FC236}">
                <a16:creationId xmlns:a16="http://schemas.microsoft.com/office/drawing/2014/main" id="{0BEB25B5-B210-ECBF-5609-621D4709735F}"/>
              </a:ext>
            </a:extLst>
          </p:cNvPr>
          <p:cNvSpPr txBox="1"/>
          <p:nvPr/>
        </p:nvSpPr>
        <p:spPr>
          <a:xfrm>
            <a:off x="14123441" y="9954436"/>
            <a:ext cx="41678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 2025 </a:t>
            </a:r>
            <a:r>
              <a:rPr lang="en-US" sz="1600" err="1"/>
              <a:t>FitMom</a:t>
            </a:r>
            <a:r>
              <a:rPr lang="en-US" sz="1600"/>
              <a:t> Club. All Rights Reserved</a:t>
            </a:r>
          </a:p>
        </p:txBody>
      </p:sp>
      <p:sp>
        <p:nvSpPr>
          <p:cNvPr id="3" name="TextBox 2">
            <a:extLst>
              <a:ext uri="{FF2B5EF4-FFF2-40B4-BE49-F238E27FC236}">
                <a16:creationId xmlns:a16="http://schemas.microsoft.com/office/drawing/2014/main" id="{EF9E321A-EF04-4FC0-0891-B62AF83177C1}"/>
              </a:ext>
            </a:extLst>
          </p:cNvPr>
          <p:cNvSpPr txBox="1"/>
          <p:nvPr/>
        </p:nvSpPr>
        <p:spPr>
          <a:xfrm>
            <a:off x="9737223" y="4606631"/>
            <a:ext cx="368877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latin typeface="Helios Bold"/>
                <a:cs typeface="Segoe UI"/>
              </a:rPr>
              <a:t>70+</a:t>
            </a:r>
          </a:p>
          <a:p>
            <a:pPr algn="ctr"/>
            <a:r>
              <a:rPr lang="en-US" sz="3200" b="1">
                <a:latin typeface="Helios Bold"/>
                <a:cs typeface="Segoe UI"/>
              </a:rPr>
              <a:t> </a:t>
            </a:r>
            <a:r>
              <a:rPr lang="en-US" sz="3000" b="1">
                <a:latin typeface="Helios Bold"/>
                <a:cs typeface="Segoe UI"/>
              </a:rPr>
              <a:t>Countries</a:t>
            </a:r>
            <a:endParaRPr lang="en-US" sz="3000" b="1">
              <a:latin typeface="Helios Bold"/>
            </a:endParaRPr>
          </a:p>
        </p:txBody>
      </p:sp>
      <p:pic>
        <p:nvPicPr>
          <p:cNvPr id="13" name="Picture 12">
            <a:extLst>
              <a:ext uri="{FF2B5EF4-FFF2-40B4-BE49-F238E27FC236}">
                <a16:creationId xmlns:a16="http://schemas.microsoft.com/office/drawing/2014/main" id="{B72F56B7-8AED-84AC-E6C6-48A1D4112309}"/>
              </a:ext>
            </a:extLst>
          </p:cNvPr>
          <p:cNvPicPr>
            <a:picLocks noChangeAspect="1"/>
          </p:cNvPicPr>
          <p:nvPr/>
        </p:nvPicPr>
        <p:blipFill>
          <a:blip r:embed="rId3"/>
          <a:stretch>
            <a:fillRect/>
          </a:stretch>
        </p:blipFill>
        <p:spPr>
          <a:xfrm>
            <a:off x="4488934" y="2199802"/>
            <a:ext cx="2213404" cy="2248042"/>
          </a:xfrm>
          <a:prstGeom prst="rect">
            <a:avLst/>
          </a:prstGeom>
        </p:spPr>
      </p:pic>
      <p:pic>
        <p:nvPicPr>
          <p:cNvPr id="15" name="Picture 14">
            <a:extLst>
              <a:ext uri="{FF2B5EF4-FFF2-40B4-BE49-F238E27FC236}">
                <a16:creationId xmlns:a16="http://schemas.microsoft.com/office/drawing/2014/main" id="{6A47713B-FCA8-831D-D21D-E3EC1BDE96ED}"/>
              </a:ext>
            </a:extLst>
          </p:cNvPr>
          <p:cNvPicPr>
            <a:picLocks noChangeAspect="1"/>
          </p:cNvPicPr>
          <p:nvPr/>
        </p:nvPicPr>
        <p:blipFill>
          <a:blip r:embed="rId4"/>
          <a:stretch>
            <a:fillRect/>
          </a:stretch>
        </p:blipFill>
        <p:spPr>
          <a:xfrm>
            <a:off x="10154045" y="1931803"/>
            <a:ext cx="2691896" cy="2564948"/>
          </a:xfrm>
          <a:prstGeom prst="rect">
            <a:avLst/>
          </a:prstGeom>
        </p:spPr>
      </p:pic>
      <p:pic>
        <p:nvPicPr>
          <p:cNvPr id="17" name="Picture 16">
            <a:extLst>
              <a:ext uri="{FF2B5EF4-FFF2-40B4-BE49-F238E27FC236}">
                <a16:creationId xmlns:a16="http://schemas.microsoft.com/office/drawing/2014/main" id="{50B2EFA9-A790-BDB3-5931-328967A84A01}"/>
              </a:ext>
            </a:extLst>
          </p:cNvPr>
          <p:cNvPicPr>
            <a:picLocks noChangeAspect="1"/>
          </p:cNvPicPr>
          <p:nvPr/>
        </p:nvPicPr>
        <p:blipFill>
          <a:blip r:embed="rId5"/>
          <a:stretch>
            <a:fillRect/>
          </a:stretch>
        </p:blipFill>
        <p:spPr>
          <a:xfrm flipH="1">
            <a:off x="1218459" y="6524441"/>
            <a:ext cx="1761445" cy="1758105"/>
          </a:xfrm>
          <a:prstGeom prst="rect">
            <a:avLst/>
          </a:prstGeom>
        </p:spPr>
      </p:pic>
      <p:pic>
        <p:nvPicPr>
          <p:cNvPr id="19" name="Picture 18">
            <a:extLst>
              <a:ext uri="{FF2B5EF4-FFF2-40B4-BE49-F238E27FC236}">
                <a16:creationId xmlns:a16="http://schemas.microsoft.com/office/drawing/2014/main" id="{4FDD42D5-34D5-8965-41B4-31BEF31E6C9A}"/>
              </a:ext>
            </a:extLst>
          </p:cNvPr>
          <p:cNvPicPr>
            <a:picLocks noChangeAspect="1"/>
          </p:cNvPicPr>
          <p:nvPr/>
        </p:nvPicPr>
        <p:blipFill>
          <a:blip r:embed="rId6"/>
          <a:stretch>
            <a:fillRect/>
          </a:stretch>
        </p:blipFill>
        <p:spPr>
          <a:xfrm flipH="1">
            <a:off x="4427288" y="6215734"/>
            <a:ext cx="2311978" cy="2244438"/>
          </a:xfrm>
          <a:prstGeom prst="rect">
            <a:avLst/>
          </a:prstGeom>
        </p:spPr>
      </p:pic>
      <p:sp>
        <p:nvSpPr>
          <p:cNvPr id="42" name="TextBox 102">
            <a:extLst>
              <a:ext uri="{FF2B5EF4-FFF2-40B4-BE49-F238E27FC236}">
                <a16:creationId xmlns:a16="http://schemas.microsoft.com/office/drawing/2014/main" id="{B726117F-0756-F49E-CA63-1AA5A5BC1C04}"/>
              </a:ext>
            </a:extLst>
          </p:cNvPr>
          <p:cNvSpPr txBox="1"/>
          <p:nvPr/>
        </p:nvSpPr>
        <p:spPr>
          <a:xfrm>
            <a:off x="3794907" y="4672141"/>
            <a:ext cx="3733383" cy="923330"/>
          </a:xfrm>
          <a:prstGeom prst="rect">
            <a:avLst/>
          </a:prstGeom>
        </p:spPr>
        <p:txBody>
          <a:bodyPr wrap="square" lIns="0" tIns="0" rIns="0" bIns="0" rtlCol="0" anchor="t">
            <a:spAutoFit/>
          </a:bodyPr>
          <a:lstStyle/>
          <a:p>
            <a:pPr algn="ctr"/>
            <a:r>
              <a:rPr lang="en-US" sz="3000" b="1">
                <a:solidFill>
                  <a:srgbClr val="FFFFFF"/>
                </a:solidFill>
                <a:latin typeface="Helios Bold"/>
                <a:sym typeface="Helios Bold"/>
              </a:rPr>
              <a:t>1 Lakh+ Lives Transformed</a:t>
            </a:r>
            <a:endParaRPr lang="en-US" sz="3000" b="1">
              <a:latin typeface="Helios Bold"/>
            </a:endParaRPr>
          </a:p>
        </p:txBody>
      </p:sp>
      <p:sp>
        <p:nvSpPr>
          <p:cNvPr id="44" name="TextBox 43">
            <a:extLst>
              <a:ext uri="{FF2B5EF4-FFF2-40B4-BE49-F238E27FC236}">
                <a16:creationId xmlns:a16="http://schemas.microsoft.com/office/drawing/2014/main" id="{A7ABFE87-96C2-3E32-CD97-0663D8F28185}"/>
              </a:ext>
            </a:extLst>
          </p:cNvPr>
          <p:cNvSpPr txBox="1"/>
          <p:nvPr/>
        </p:nvSpPr>
        <p:spPr>
          <a:xfrm>
            <a:off x="13762649" y="8436919"/>
            <a:ext cx="368877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err="1">
                <a:latin typeface="Helios Bold"/>
                <a:cs typeface="Segoe UI"/>
              </a:rPr>
              <a:t>FitMom</a:t>
            </a:r>
            <a:r>
              <a:rPr lang="en-US" sz="3200" b="1">
                <a:latin typeface="Helios Bold"/>
                <a:cs typeface="Segoe UI"/>
              </a:rPr>
              <a:t> Club </a:t>
            </a:r>
            <a:endParaRPr lang="en-US" sz="3200">
              <a:latin typeface="Neue Haas Grotesk Text Pro"/>
              <a:cs typeface="Segoe UI"/>
            </a:endParaRPr>
          </a:p>
          <a:p>
            <a:pPr algn="ctr"/>
            <a:r>
              <a:rPr lang="en-US" sz="3200" b="1">
                <a:latin typeface="Helios Bold"/>
                <a:cs typeface="Segoe UI"/>
              </a:rPr>
              <a:t>App</a:t>
            </a:r>
            <a:endParaRPr lang="en-US" sz="3200"/>
          </a:p>
        </p:txBody>
      </p:sp>
      <p:sp>
        <p:nvSpPr>
          <p:cNvPr id="45" name="TextBox 44">
            <a:extLst>
              <a:ext uri="{FF2B5EF4-FFF2-40B4-BE49-F238E27FC236}">
                <a16:creationId xmlns:a16="http://schemas.microsoft.com/office/drawing/2014/main" id="{C0D104AF-D5DA-79DF-0626-AD92F44781B0}"/>
              </a:ext>
            </a:extLst>
          </p:cNvPr>
          <p:cNvSpPr txBox="1"/>
          <p:nvPr/>
        </p:nvSpPr>
        <p:spPr>
          <a:xfrm>
            <a:off x="3672240" y="8500589"/>
            <a:ext cx="398565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a:latin typeface="Helios Bold"/>
                <a:ea typeface="+mn-lt"/>
                <a:cs typeface="Segoe UI"/>
              </a:rPr>
              <a:t>66k+ kgs Total Weight Loss</a:t>
            </a:r>
            <a:endParaRPr lang="en-US"/>
          </a:p>
        </p:txBody>
      </p:sp>
      <p:sp>
        <p:nvSpPr>
          <p:cNvPr id="46" name="TextBox 45">
            <a:extLst>
              <a:ext uri="{FF2B5EF4-FFF2-40B4-BE49-F238E27FC236}">
                <a16:creationId xmlns:a16="http://schemas.microsoft.com/office/drawing/2014/main" id="{8FFC3AFF-52F2-C36D-941E-D2F8DFCED42D}"/>
              </a:ext>
            </a:extLst>
          </p:cNvPr>
          <p:cNvSpPr txBox="1"/>
          <p:nvPr/>
        </p:nvSpPr>
        <p:spPr>
          <a:xfrm>
            <a:off x="316808" y="8494359"/>
            <a:ext cx="368877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a:latin typeface="Helios Bold"/>
                <a:cs typeface="Segoe UI"/>
              </a:rPr>
              <a:t>80+ Live Studio Workouts Every Day</a:t>
            </a:r>
            <a:endParaRPr lang="en-US"/>
          </a:p>
        </p:txBody>
      </p:sp>
      <p:sp>
        <p:nvSpPr>
          <p:cNvPr id="47" name="TextBox 46">
            <a:extLst>
              <a:ext uri="{FF2B5EF4-FFF2-40B4-BE49-F238E27FC236}">
                <a16:creationId xmlns:a16="http://schemas.microsoft.com/office/drawing/2014/main" id="{2DE9A686-F7BD-B630-70BB-5691653E5432}"/>
              </a:ext>
            </a:extLst>
          </p:cNvPr>
          <p:cNvSpPr txBox="1"/>
          <p:nvPr/>
        </p:nvSpPr>
        <p:spPr>
          <a:xfrm>
            <a:off x="-7116" y="4351608"/>
            <a:ext cx="4152599"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a:latin typeface="Helios Bold"/>
                <a:cs typeface="Segoe UI"/>
              </a:rPr>
              <a:t>We follow ICMR </a:t>
            </a:r>
            <a:endParaRPr lang="en-US" sz="3000">
              <a:latin typeface="Neue Haas Grotesk Text Pro"/>
              <a:cs typeface="Segoe UI"/>
            </a:endParaRPr>
          </a:p>
          <a:p>
            <a:pPr algn="ctr"/>
            <a:r>
              <a:rPr lang="en-US" sz="3000" b="1">
                <a:latin typeface="Helios Bold"/>
                <a:cs typeface="Segoe UI"/>
              </a:rPr>
              <a:t>&amp; NIN, Nutrition </a:t>
            </a:r>
            <a:endParaRPr lang="en-US" sz="3000">
              <a:latin typeface="Neue Haas Grotesk Text Pro"/>
              <a:cs typeface="Segoe UI"/>
            </a:endParaRPr>
          </a:p>
          <a:p>
            <a:pPr algn="ctr"/>
            <a:r>
              <a:rPr lang="en-US" sz="3000" b="1">
                <a:latin typeface="Helios Bold"/>
                <a:cs typeface="Segoe UI"/>
              </a:rPr>
              <a:t>&amp; Fitness Guidelines</a:t>
            </a:r>
            <a:endParaRPr lang="en-US" sz="3000"/>
          </a:p>
          <a:p>
            <a:pPr algn="ctr"/>
            <a:endParaRPr lang="en-US" sz="3000" b="1">
              <a:latin typeface="Helios Bold"/>
              <a:cs typeface="Segoe UI"/>
            </a:endParaRPr>
          </a:p>
        </p:txBody>
      </p:sp>
      <p:pic>
        <p:nvPicPr>
          <p:cNvPr id="2" name="Picture 1">
            <a:extLst>
              <a:ext uri="{FF2B5EF4-FFF2-40B4-BE49-F238E27FC236}">
                <a16:creationId xmlns:a16="http://schemas.microsoft.com/office/drawing/2014/main" id="{9C299E6D-2FCC-9877-B6FC-0FDDD255F05C}"/>
              </a:ext>
            </a:extLst>
          </p:cNvPr>
          <p:cNvPicPr>
            <a:picLocks noChangeAspect="1"/>
          </p:cNvPicPr>
          <p:nvPr/>
        </p:nvPicPr>
        <p:blipFill>
          <a:blip r:embed="rId7">
            <a:extLst>
              <a:ext uri="{BEBA8EAE-BF5A-486C-A8C5-ECC9F3942E4B}">
                <a14:imgProps xmlns:a14="http://schemas.microsoft.com/office/drawing/2010/main">
                  <a14:imgLayer r:embed="rId8">
                    <a14:imgEffect>
                      <a14:saturation sat="281000"/>
                    </a14:imgEffect>
                    <a14:imgEffect>
                      <a14:brightnessContrast bright="100000"/>
                    </a14:imgEffect>
                  </a14:imgLayer>
                </a14:imgProps>
              </a:ext>
            </a:extLst>
          </a:blip>
          <a:stretch>
            <a:fillRect/>
          </a:stretch>
        </p:blipFill>
        <p:spPr>
          <a:xfrm>
            <a:off x="7835710" y="2420360"/>
            <a:ext cx="1653394" cy="1664899"/>
          </a:xfrm>
          <a:prstGeom prst="rect">
            <a:avLst/>
          </a:prstGeom>
        </p:spPr>
      </p:pic>
      <p:sp>
        <p:nvSpPr>
          <p:cNvPr id="7" name="Freeform 50" descr="A logo for a fitness club&#10;&#10;AI-generated content may be incorrect.">
            <a:extLst>
              <a:ext uri="{FF2B5EF4-FFF2-40B4-BE49-F238E27FC236}">
                <a16:creationId xmlns:a16="http://schemas.microsoft.com/office/drawing/2014/main" id="{33073B4E-F18F-E1D9-4203-C18EFE20A5B1}"/>
              </a:ext>
            </a:extLst>
          </p:cNvPr>
          <p:cNvSpPr/>
          <p:nvPr/>
        </p:nvSpPr>
        <p:spPr>
          <a:xfrm>
            <a:off x="16594088" y="187451"/>
            <a:ext cx="1689565" cy="1179998"/>
          </a:xfrm>
          <a:custGeom>
            <a:avLst/>
            <a:gdLst/>
            <a:ahLst/>
            <a:cxnLst/>
            <a:rect l="l" t="t" r="r" b="b"/>
            <a:pathLst>
              <a:path w="2038815" h="1465748">
                <a:moveTo>
                  <a:pt x="0" y="0"/>
                </a:moveTo>
                <a:lnTo>
                  <a:pt x="2038815" y="0"/>
                </a:lnTo>
                <a:lnTo>
                  <a:pt x="2038815" y="1465749"/>
                </a:lnTo>
                <a:lnTo>
                  <a:pt x="0" y="1465749"/>
                </a:lnTo>
                <a:lnTo>
                  <a:pt x="0" y="0"/>
                </a:lnTo>
                <a:close/>
              </a:path>
            </a:pathLst>
          </a:custGeom>
          <a:blipFill>
            <a:blip r:embed="rId9"/>
            <a:stretch>
              <a:fillRect l="-4611" r="-4611" b="-51925"/>
            </a:stretch>
          </a:blipFill>
        </p:spPr>
        <p:txBody>
          <a:bodyPr/>
          <a:lstStyle/>
          <a:p>
            <a:endParaRPr lang="en-US"/>
          </a:p>
        </p:txBody>
      </p:sp>
      <p:pic>
        <p:nvPicPr>
          <p:cNvPr id="9" name="Picture 8">
            <a:extLst>
              <a:ext uri="{FF2B5EF4-FFF2-40B4-BE49-F238E27FC236}">
                <a16:creationId xmlns:a16="http://schemas.microsoft.com/office/drawing/2014/main" id="{7E97ADB6-D944-8278-D7E2-BE077B4F860A}"/>
              </a:ext>
            </a:extLst>
          </p:cNvPr>
          <p:cNvPicPr>
            <a:picLocks noChangeAspect="1"/>
          </p:cNvPicPr>
          <p:nvPr/>
        </p:nvPicPr>
        <p:blipFill>
          <a:blip r:embed="rId10"/>
          <a:stretch>
            <a:fillRect/>
          </a:stretch>
        </p:blipFill>
        <p:spPr>
          <a:xfrm>
            <a:off x="1173196" y="2322695"/>
            <a:ext cx="1853891" cy="1831399"/>
          </a:xfrm>
          <a:prstGeom prst="rect">
            <a:avLst/>
          </a:prstGeom>
        </p:spPr>
      </p:pic>
      <p:sp>
        <p:nvSpPr>
          <p:cNvPr id="10" name="TextBox 9">
            <a:extLst>
              <a:ext uri="{FF2B5EF4-FFF2-40B4-BE49-F238E27FC236}">
                <a16:creationId xmlns:a16="http://schemas.microsoft.com/office/drawing/2014/main" id="{DDA4C127-22F3-2970-B5E0-5E2AC924626B}"/>
              </a:ext>
            </a:extLst>
          </p:cNvPr>
          <p:cNvSpPr txBox="1"/>
          <p:nvPr/>
        </p:nvSpPr>
        <p:spPr>
          <a:xfrm>
            <a:off x="7161413" y="8431284"/>
            <a:ext cx="398565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a:latin typeface="Helios Bold"/>
                <a:cs typeface="Segoe UI"/>
              </a:rPr>
              <a:t>15k+ </a:t>
            </a:r>
            <a:endParaRPr lang="en-US"/>
          </a:p>
          <a:p>
            <a:pPr algn="ctr"/>
            <a:r>
              <a:rPr lang="en-US" sz="3000" b="1">
                <a:solidFill>
                  <a:srgbClr val="FFFFFF"/>
                </a:solidFill>
                <a:latin typeface="Helios Bold"/>
                <a:ea typeface="+mn-lt"/>
                <a:cs typeface="Segoe UI"/>
              </a:rPr>
              <a:t>Health Reversals</a:t>
            </a:r>
            <a:endParaRPr lang="en-US"/>
          </a:p>
        </p:txBody>
      </p:sp>
      <p:pic>
        <p:nvPicPr>
          <p:cNvPr id="12" name="Picture 11">
            <a:extLst>
              <a:ext uri="{FF2B5EF4-FFF2-40B4-BE49-F238E27FC236}">
                <a16:creationId xmlns:a16="http://schemas.microsoft.com/office/drawing/2014/main" id="{34DEAD1B-4DB7-A5A3-3118-F705A2EFE6D6}"/>
              </a:ext>
            </a:extLst>
          </p:cNvPr>
          <p:cNvPicPr>
            <a:picLocks noChangeAspect="1"/>
          </p:cNvPicPr>
          <p:nvPr/>
        </p:nvPicPr>
        <p:blipFill>
          <a:blip r:embed="rId11"/>
          <a:stretch>
            <a:fillRect/>
          </a:stretch>
        </p:blipFill>
        <p:spPr>
          <a:xfrm>
            <a:off x="8109541" y="6400165"/>
            <a:ext cx="2043547" cy="1887683"/>
          </a:xfrm>
          <a:prstGeom prst="rect">
            <a:avLst/>
          </a:prstGeom>
        </p:spPr>
      </p:pic>
      <p:pic>
        <p:nvPicPr>
          <p:cNvPr id="5" name="Picture 4">
            <a:extLst>
              <a:ext uri="{FF2B5EF4-FFF2-40B4-BE49-F238E27FC236}">
                <a16:creationId xmlns:a16="http://schemas.microsoft.com/office/drawing/2014/main" id="{44C67784-9634-3A10-450A-0B8F4EDC2923}"/>
              </a:ext>
            </a:extLst>
          </p:cNvPr>
          <p:cNvPicPr>
            <a:picLocks noChangeAspect="1"/>
          </p:cNvPicPr>
          <p:nvPr/>
        </p:nvPicPr>
        <p:blipFill>
          <a:blip r:embed="rId12"/>
          <a:stretch>
            <a:fillRect/>
          </a:stretch>
        </p:blipFill>
        <p:spPr>
          <a:xfrm>
            <a:off x="13762244" y="1627909"/>
            <a:ext cx="3353830" cy="6667500"/>
          </a:xfrm>
          <a:prstGeom prst="rect">
            <a:avLst/>
          </a:prstGeom>
        </p:spPr>
      </p:pic>
    </p:spTree>
    <p:extLst>
      <p:ext uri="{BB962C8B-B14F-4D97-AF65-F5344CB8AC3E}">
        <p14:creationId xmlns:p14="http://schemas.microsoft.com/office/powerpoint/2010/main" val="2022076825"/>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E4608-8E9A-1A38-D4F1-EF6B97BCE593}"/>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6C846BFA-AB40-CD06-6B24-D13A2917ADC5}"/>
              </a:ext>
            </a:extLst>
          </p:cNvPr>
          <p:cNvSpPr txBox="1"/>
          <p:nvPr/>
        </p:nvSpPr>
        <p:spPr>
          <a:xfrm>
            <a:off x="14123441" y="9954436"/>
            <a:ext cx="41678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 2025 </a:t>
            </a:r>
            <a:r>
              <a:rPr lang="en-US" sz="1600" err="1"/>
              <a:t>FitMom</a:t>
            </a:r>
            <a:r>
              <a:rPr lang="en-US" sz="1600"/>
              <a:t> Club. All Rights Reserved</a:t>
            </a:r>
          </a:p>
        </p:txBody>
      </p:sp>
      <p:sp>
        <p:nvSpPr>
          <p:cNvPr id="14" name="Rectangle: Rounded Corners 13">
            <a:extLst>
              <a:ext uri="{FF2B5EF4-FFF2-40B4-BE49-F238E27FC236}">
                <a16:creationId xmlns:a16="http://schemas.microsoft.com/office/drawing/2014/main" id="{99E115EE-5DA5-2022-3736-2402A62164D8}"/>
              </a:ext>
            </a:extLst>
          </p:cNvPr>
          <p:cNvSpPr/>
          <p:nvPr/>
        </p:nvSpPr>
        <p:spPr>
          <a:xfrm>
            <a:off x="1802733" y="1375562"/>
            <a:ext cx="14806385" cy="1725990"/>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3701546C-DD6A-CC5C-A000-4D293EE96BE7}"/>
              </a:ext>
            </a:extLst>
          </p:cNvPr>
          <p:cNvSpPr/>
          <p:nvPr/>
        </p:nvSpPr>
        <p:spPr>
          <a:xfrm>
            <a:off x="14006654" y="3323866"/>
            <a:ext cx="2261213" cy="3070301"/>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b="1">
              <a:solidFill>
                <a:schemeClr val="bg1"/>
              </a:solidFill>
              <a:latin typeface="Dubai"/>
              <a:ea typeface="Calibri"/>
              <a:cs typeface="Dubai"/>
            </a:endParaRPr>
          </a:p>
          <a:p>
            <a:pPr algn="ctr"/>
            <a:r>
              <a:rPr lang="en-US" sz="2400" b="1">
                <a:solidFill>
                  <a:schemeClr val="bg1"/>
                </a:solidFill>
                <a:latin typeface="Dubai"/>
                <a:ea typeface="Calibri"/>
                <a:cs typeface="Dubai"/>
              </a:rPr>
              <a:t>Osteocare (Bone Health Program)</a:t>
            </a:r>
            <a:endParaRPr lang="en-US">
              <a:solidFill>
                <a:schemeClr val="bg1"/>
              </a:solidFill>
            </a:endParaRPr>
          </a:p>
        </p:txBody>
      </p:sp>
      <p:sp>
        <p:nvSpPr>
          <p:cNvPr id="32" name="Rectangle: Rounded Corners 31">
            <a:extLst>
              <a:ext uri="{FF2B5EF4-FFF2-40B4-BE49-F238E27FC236}">
                <a16:creationId xmlns:a16="http://schemas.microsoft.com/office/drawing/2014/main" id="{B978D85B-AED4-9592-8F93-6730FA69CE35}"/>
              </a:ext>
            </a:extLst>
          </p:cNvPr>
          <p:cNvSpPr/>
          <p:nvPr/>
        </p:nvSpPr>
        <p:spPr>
          <a:xfrm>
            <a:off x="3433904" y="6760010"/>
            <a:ext cx="2261213" cy="3084587"/>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b="1">
              <a:solidFill>
                <a:schemeClr val="bg1"/>
              </a:solidFill>
              <a:latin typeface="Dubai"/>
              <a:ea typeface="Calibri"/>
              <a:cs typeface="Dubai"/>
            </a:endParaRPr>
          </a:p>
          <a:p>
            <a:pPr algn="ctr"/>
            <a:endParaRPr lang="en-US" sz="2400" b="1">
              <a:solidFill>
                <a:schemeClr val="bg1"/>
              </a:solidFill>
              <a:latin typeface="Dubai"/>
              <a:ea typeface="Calibri"/>
              <a:cs typeface="Dubai"/>
            </a:endParaRPr>
          </a:p>
          <a:p>
            <a:pPr algn="ctr"/>
            <a:r>
              <a:rPr lang="en-US" sz="2200" b="1">
                <a:solidFill>
                  <a:schemeClr val="bg1"/>
                </a:solidFill>
                <a:latin typeface="Dubai"/>
                <a:ea typeface="Calibri"/>
                <a:cs typeface="Dubai"/>
              </a:rPr>
              <a:t>Family &amp; </a:t>
            </a:r>
            <a:endParaRPr lang="en-US">
              <a:solidFill>
                <a:schemeClr val="bg1"/>
              </a:solidFill>
              <a:latin typeface="Neue Haas Grotesk Text Pro"/>
              <a:ea typeface="Calibri"/>
              <a:cs typeface="Dubai"/>
            </a:endParaRPr>
          </a:p>
          <a:p>
            <a:pPr algn="ctr"/>
            <a:r>
              <a:rPr lang="en-US" sz="2200" b="1">
                <a:solidFill>
                  <a:schemeClr val="bg1"/>
                </a:solidFill>
                <a:latin typeface="Dubai"/>
                <a:ea typeface="Calibri"/>
                <a:cs typeface="Dubai"/>
              </a:rPr>
              <a:t>Buddy Programs</a:t>
            </a:r>
            <a:endParaRPr lang="en-US">
              <a:solidFill>
                <a:schemeClr val="bg1"/>
              </a:solidFill>
            </a:endParaRPr>
          </a:p>
          <a:p>
            <a:pPr algn="ctr"/>
            <a:endParaRPr lang="en-US" sz="2400" b="1">
              <a:solidFill>
                <a:schemeClr val="bg1"/>
              </a:solidFill>
              <a:latin typeface="Dubai"/>
              <a:ea typeface="Calibri"/>
              <a:cs typeface="Dubai"/>
            </a:endParaRPr>
          </a:p>
        </p:txBody>
      </p:sp>
      <p:sp>
        <p:nvSpPr>
          <p:cNvPr id="36" name="Rectangle: Rounded Corners 35">
            <a:extLst>
              <a:ext uri="{FF2B5EF4-FFF2-40B4-BE49-F238E27FC236}">
                <a16:creationId xmlns:a16="http://schemas.microsoft.com/office/drawing/2014/main" id="{744742B5-CB93-49E4-2FB2-109ACA302595}"/>
              </a:ext>
            </a:extLst>
          </p:cNvPr>
          <p:cNvSpPr/>
          <p:nvPr/>
        </p:nvSpPr>
        <p:spPr>
          <a:xfrm>
            <a:off x="6319978" y="6767153"/>
            <a:ext cx="2461237" cy="3070300"/>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a:solidFill>
                  <a:schemeClr val="bg1"/>
                </a:solidFill>
                <a:latin typeface="Dubai"/>
                <a:ea typeface="Calibri"/>
                <a:cs typeface="Dubai"/>
              </a:rPr>
              <a:t>Tone up Program</a:t>
            </a:r>
            <a:endParaRPr lang="en-US"/>
          </a:p>
        </p:txBody>
      </p:sp>
      <p:sp>
        <p:nvSpPr>
          <p:cNvPr id="37" name="Rectangle: Rounded Corners 36">
            <a:extLst>
              <a:ext uri="{FF2B5EF4-FFF2-40B4-BE49-F238E27FC236}">
                <a16:creationId xmlns:a16="http://schemas.microsoft.com/office/drawing/2014/main" id="{AA72A02E-2B43-CB71-38E1-A061A876E9DA}"/>
              </a:ext>
            </a:extLst>
          </p:cNvPr>
          <p:cNvSpPr/>
          <p:nvPr/>
        </p:nvSpPr>
        <p:spPr>
          <a:xfrm>
            <a:off x="9406078" y="6767153"/>
            <a:ext cx="2461237" cy="3070300"/>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a:solidFill>
                  <a:schemeClr val="bg1"/>
                </a:solidFill>
                <a:latin typeface="Dubai"/>
                <a:ea typeface="Calibri"/>
                <a:cs typeface="Dubai"/>
              </a:rPr>
              <a:t>Yoga Programs</a:t>
            </a:r>
            <a:endParaRPr lang="en-US"/>
          </a:p>
        </p:txBody>
      </p:sp>
      <p:sp>
        <p:nvSpPr>
          <p:cNvPr id="38" name="Rectangle: Rounded Corners 37">
            <a:extLst>
              <a:ext uri="{FF2B5EF4-FFF2-40B4-BE49-F238E27FC236}">
                <a16:creationId xmlns:a16="http://schemas.microsoft.com/office/drawing/2014/main" id="{AF1FD3AD-96BB-57C8-C055-56AE85701A4B}"/>
              </a:ext>
            </a:extLst>
          </p:cNvPr>
          <p:cNvSpPr/>
          <p:nvPr/>
        </p:nvSpPr>
        <p:spPr>
          <a:xfrm>
            <a:off x="12492177" y="6767153"/>
            <a:ext cx="2461237" cy="3070300"/>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a:solidFill>
                  <a:schemeClr val="bg1"/>
                </a:solidFill>
                <a:latin typeface="Dubai"/>
                <a:ea typeface="Calibri"/>
                <a:cs typeface="Dubai"/>
              </a:rPr>
              <a:t>Gut Reset Program</a:t>
            </a:r>
            <a:endParaRPr lang="en-US">
              <a:solidFill>
                <a:schemeClr val="bg1"/>
              </a:solidFill>
            </a:endParaRPr>
          </a:p>
        </p:txBody>
      </p:sp>
      <p:sp>
        <p:nvSpPr>
          <p:cNvPr id="39" name="Rectangle: Rounded Corners 38">
            <a:extLst>
              <a:ext uri="{FF2B5EF4-FFF2-40B4-BE49-F238E27FC236}">
                <a16:creationId xmlns:a16="http://schemas.microsoft.com/office/drawing/2014/main" id="{BC0A621F-869E-2D4E-B54B-F93A8A49D397}"/>
              </a:ext>
            </a:extLst>
          </p:cNvPr>
          <p:cNvSpPr/>
          <p:nvPr/>
        </p:nvSpPr>
        <p:spPr>
          <a:xfrm>
            <a:off x="2048018" y="3323865"/>
            <a:ext cx="2346937" cy="3084588"/>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b="1">
              <a:solidFill>
                <a:schemeClr val="bg1"/>
              </a:solidFill>
              <a:latin typeface="Dubai"/>
              <a:ea typeface="Calibri"/>
              <a:cs typeface="Dubai"/>
            </a:endParaRPr>
          </a:p>
          <a:p>
            <a:pPr algn="ctr"/>
            <a:endParaRPr lang="en-US" sz="2400" b="1">
              <a:solidFill>
                <a:schemeClr val="bg1"/>
              </a:solidFill>
              <a:latin typeface="Dubai"/>
              <a:ea typeface="Calibri"/>
              <a:cs typeface="Dubai"/>
            </a:endParaRPr>
          </a:p>
          <a:p>
            <a:pPr algn="ctr"/>
            <a:r>
              <a:rPr lang="en-US" sz="2400" b="1">
                <a:solidFill>
                  <a:schemeClr val="bg1"/>
                </a:solidFill>
                <a:latin typeface="Dubai"/>
                <a:ea typeface="Calibri"/>
                <a:cs typeface="Dubai"/>
              </a:rPr>
              <a:t>Weight Management Programs</a:t>
            </a:r>
            <a:endParaRPr lang="en-US" sz="2400" b="1">
              <a:solidFill>
                <a:schemeClr val="bg1"/>
              </a:solidFill>
              <a:latin typeface="Dubai"/>
              <a:cs typeface="Dubai"/>
            </a:endParaRPr>
          </a:p>
          <a:p>
            <a:pPr algn="ctr"/>
            <a:endParaRPr lang="en-US" sz="2400" b="1">
              <a:solidFill>
                <a:schemeClr val="bg1"/>
              </a:solidFill>
              <a:latin typeface="Dubai"/>
              <a:ea typeface="Calibri"/>
              <a:cs typeface="Dubai"/>
            </a:endParaRPr>
          </a:p>
        </p:txBody>
      </p:sp>
      <p:sp>
        <p:nvSpPr>
          <p:cNvPr id="40" name="Rectangle: Rounded Corners 39">
            <a:extLst>
              <a:ext uri="{FF2B5EF4-FFF2-40B4-BE49-F238E27FC236}">
                <a16:creationId xmlns:a16="http://schemas.microsoft.com/office/drawing/2014/main" id="{054C2E28-F566-AF91-7154-C6E658FB8943}"/>
              </a:ext>
            </a:extLst>
          </p:cNvPr>
          <p:cNvSpPr/>
          <p:nvPr/>
        </p:nvSpPr>
        <p:spPr>
          <a:xfrm>
            <a:off x="4951952" y="3381015"/>
            <a:ext cx="2461237" cy="3070300"/>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b="1">
              <a:solidFill>
                <a:schemeClr val="bg1"/>
              </a:solidFill>
              <a:latin typeface="Dubai"/>
              <a:ea typeface="Calibri"/>
              <a:cs typeface="Dubai"/>
            </a:endParaRPr>
          </a:p>
          <a:p>
            <a:pPr algn="ctr"/>
            <a:endParaRPr lang="en-US" sz="2400" b="1">
              <a:solidFill>
                <a:schemeClr val="bg1"/>
              </a:solidFill>
              <a:latin typeface="Dubai"/>
              <a:ea typeface="Calibri"/>
              <a:cs typeface="Dubai"/>
            </a:endParaRPr>
          </a:p>
          <a:p>
            <a:pPr algn="ctr"/>
            <a:r>
              <a:rPr lang="en-US" sz="2200" b="1">
                <a:solidFill>
                  <a:schemeClr val="bg1"/>
                </a:solidFill>
                <a:latin typeface="Dubai"/>
                <a:ea typeface="Calibri"/>
                <a:cs typeface="Dubai"/>
              </a:rPr>
              <a:t>Health Condition Management Programs</a:t>
            </a:r>
            <a:endParaRPr lang="en-US" sz="2200">
              <a:solidFill>
                <a:schemeClr val="bg1"/>
              </a:solidFill>
              <a:latin typeface="Dubai"/>
              <a:cs typeface="Dubai"/>
            </a:endParaRPr>
          </a:p>
          <a:p>
            <a:pPr algn="ctr"/>
            <a:endParaRPr lang="en-US" sz="2400" b="1">
              <a:solidFill>
                <a:schemeClr val="bg1"/>
              </a:solidFill>
              <a:latin typeface="Dubai"/>
              <a:ea typeface="Calibri"/>
              <a:cs typeface="Dubai"/>
            </a:endParaRPr>
          </a:p>
        </p:txBody>
      </p:sp>
      <p:sp>
        <p:nvSpPr>
          <p:cNvPr id="41" name="Rectangle: Rounded Corners 40">
            <a:extLst>
              <a:ext uri="{FF2B5EF4-FFF2-40B4-BE49-F238E27FC236}">
                <a16:creationId xmlns:a16="http://schemas.microsoft.com/office/drawing/2014/main" id="{DB6C09F1-2A30-FEA5-F676-6C1DBFFE75A2}"/>
              </a:ext>
            </a:extLst>
          </p:cNvPr>
          <p:cNvSpPr/>
          <p:nvPr/>
        </p:nvSpPr>
        <p:spPr>
          <a:xfrm>
            <a:off x="7970186" y="3381014"/>
            <a:ext cx="2461237" cy="3070300"/>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b="1">
              <a:solidFill>
                <a:schemeClr val="bg1"/>
              </a:solidFill>
              <a:latin typeface="Dubai"/>
              <a:ea typeface="Calibri"/>
              <a:cs typeface="Dubai"/>
            </a:endParaRPr>
          </a:p>
          <a:p>
            <a:pPr algn="ctr"/>
            <a:r>
              <a:rPr lang="en-US" sz="2400" b="1">
                <a:solidFill>
                  <a:schemeClr val="bg1"/>
                </a:solidFill>
                <a:latin typeface="Dubai"/>
                <a:ea typeface="Calibri"/>
                <a:cs typeface="Dubai"/>
              </a:rPr>
              <a:t>Prenatal &amp; </a:t>
            </a:r>
          </a:p>
          <a:p>
            <a:pPr algn="ctr"/>
            <a:r>
              <a:rPr lang="en-US" sz="2400" b="1">
                <a:solidFill>
                  <a:schemeClr val="bg1"/>
                </a:solidFill>
                <a:latin typeface="Dubai"/>
                <a:ea typeface="Calibri"/>
                <a:cs typeface="Dubai"/>
              </a:rPr>
              <a:t>Postnatal Program</a:t>
            </a:r>
            <a:endParaRPr lang="en-US" sz="2400" b="1">
              <a:solidFill>
                <a:schemeClr val="bg1"/>
              </a:solidFill>
              <a:latin typeface="Dubai"/>
              <a:cs typeface="Dubai"/>
            </a:endParaRPr>
          </a:p>
        </p:txBody>
      </p:sp>
      <p:sp>
        <p:nvSpPr>
          <p:cNvPr id="42" name="Rectangle: Rounded Corners 41">
            <a:extLst>
              <a:ext uri="{FF2B5EF4-FFF2-40B4-BE49-F238E27FC236}">
                <a16:creationId xmlns:a16="http://schemas.microsoft.com/office/drawing/2014/main" id="{10DD6E9E-940C-2EFC-5033-39ABB5FDF4F2}"/>
              </a:ext>
            </a:extLst>
          </p:cNvPr>
          <p:cNvSpPr/>
          <p:nvPr/>
        </p:nvSpPr>
        <p:spPr>
          <a:xfrm>
            <a:off x="10988420" y="3381014"/>
            <a:ext cx="2461237" cy="3070300"/>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b="1">
              <a:solidFill>
                <a:schemeClr val="bg1"/>
              </a:solidFill>
              <a:latin typeface="Dubai"/>
              <a:ea typeface="Calibri"/>
              <a:cs typeface="Dubai"/>
            </a:endParaRPr>
          </a:p>
          <a:p>
            <a:pPr algn="ctr"/>
            <a:r>
              <a:rPr lang="en-US" sz="2400" b="1">
                <a:solidFill>
                  <a:schemeClr val="bg1"/>
                </a:solidFill>
                <a:latin typeface="Dubai"/>
                <a:ea typeface="Calibri"/>
                <a:cs typeface="Dubai"/>
              </a:rPr>
              <a:t>Miracle-Fertility Programs</a:t>
            </a:r>
            <a:endParaRPr lang="en-US">
              <a:solidFill>
                <a:schemeClr val="bg1"/>
              </a:solidFill>
            </a:endParaRPr>
          </a:p>
        </p:txBody>
      </p:sp>
      <p:sp>
        <p:nvSpPr>
          <p:cNvPr id="46" name="TextBox 45">
            <a:extLst>
              <a:ext uri="{FF2B5EF4-FFF2-40B4-BE49-F238E27FC236}">
                <a16:creationId xmlns:a16="http://schemas.microsoft.com/office/drawing/2014/main" id="{020D4F44-9053-CEEF-5BD8-A8B2D4E86F35}"/>
              </a:ext>
            </a:extLst>
          </p:cNvPr>
          <p:cNvSpPr txBox="1"/>
          <p:nvPr/>
        </p:nvSpPr>
        <p:spPr>
          <a:xfrm>
            <a:off x="2984532" y="1649122"/>
            <a:ext cx="12776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133F4A"/>
                </a:solidFill>
                <a:latin typeface="Berlin Sans FB"/>
                <a:ea typeface="Calibri"/>
                <a:cs typeface="Calibri"/>
              </a:rPr>
              <a:t>We are the # 1 Fitness &amp; Wellness Community for Moms, Offering Diverse and Personalized Programs</a:t>
            </a:r>
            <a:endParaRPr lang="en-US" sz="3600">
              <a:solidFill>
                <a:srgbClr val="133F4A"/>
              </a:solidFill>
            </a:endParaRPr>
          </a:p>
        </p:txBody>
      </p:sp>
      <p:sp>
        <p:nvSpPr>
          <p:cNvPr id="48" name="Freeform 56">
            <a:extLst>
              <a:ext uri="{FF2B5EF4-FFF2-40B4-BE49-F238E27FC236}">
                <a16:creationId xmlns:a16="http://schemas.microsoft.com/office/drawing/2014/main" id="{00B567CD-C4E2-758D-0D5C-7984A6D252EB}"/>
              </a:ext>
            </a:extLst>
          </p:cNvPr>
          <p:cNvSpPr/>
          <p:nvPr/>
        </p:nvSpPr>
        <p:spPr>
          <a:xfrm>
            <a:off x="2735955" y="3551170"/>
            <a:ext cx="969900" cy="756436"/>
          </a:xfrm>
          <a:custGeom>
            <a:avLst/>
            <a:gdLst/>
            <a:ahLst/>
            <a:cxnLst/>
            <a:rect l="l" t="t" r="r" b="b"/>
            <a:pathLst>
              <a:path w="1430275" h="1296186">
                <a:moveTo>
                  <a:pt x="0" y="0"/>
                </a:moveTo>
                <a:lnTo>
                  <a:pt x="1430274" y="0"/>
                </a:lnTo>
                <a:lnTo>
                  <a:pt x="1430274" y="1296186"/>
                </a:lnTo>
                <a:lnTo>
                  <a:pt x="0" y="129618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0" name="Freeform 57">
            <a:extLst>
              <a:ext uri="{FF2B5EF4-FFF2-40B4-BE49-F238E27FC236}">
                <a16:creationId xmlns:a16="http://schemas.microsoft.com/office/drawing/2014/main" id="{B3D4402C-21B0-B570-FE79-DA5D55E7E81C}"/>
              </a:ext>
            </a:extLst>
          </p:cNvPr>
          <p:cNvSpPr/>
          <p:nvPr/>
        </p:nvSpPr>
        <p:spPr>
          <a:xfrm>
            <a:off x="5824311" y="3633533"/>
            <a:ext cx="693440" cy="744483"/>
          </a:xfrm>
          <a:custGeom>
            <a:avLst/>
            <a:gdLst/>
            <a:ahLst/>
            <a:cxnLst/>
            <a:rect l="l" t="t" r="r" b="b"/>
            <a:pathLst>
              <a:path w="1360190" h="1315983">
                <a:moveTo>
                  <a:pt x="0" y="0"/>
                </a:moveTo>
                <a:lnTo>
                  <a:pt x="1360190" y="0"/>
                </a:lnTo>
                <a:lnTo>
                  <a:pt x="1360190" y="1315984"/>
                </a:lnTo>
                <a:lnTo>
                  <a:pt x="0" y="131598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2" name="Freeform 58">
            <a:extLst>
              <a:ext uri="{FF2B5EF4-FFF2-40B4-BE49-F238E27FC236}">
                <a16:creationId xmlns:a16="http://schemas.microsoft.com/office/drawing/2014/main" id="{2C878B99-014B-A261-DA6D-AFB8CCAC316F}"/>
              </a:ext>
            </a:extLst>
          </p:cNvPr>
          <p:cNvSpPr/>
          <p:nvPr/>
        </p:nvSpPr>
        <p:spPr>
          <a:xfrm>
            <a:off x="8903515" y="3633685"/>
            <a:ext cx="486503" cy="744178"/>
          </a:xfrm>
          <a:custGeom>
            <a:avLst/>
            <a:gdLst/>
            <a:ahLst/>
            <a:cxnLst/>
            <a:rect l="l" t="t" r="r" b="b"/>
            <a:pathLst>
              <a:path w="851628" h="1537928">
                <a:moveTo>
                  <a:pt x="0" y="0"/>
                </a:moveTo>
                <a:lnTo>
                  <a:pt x="851628" y="0"/>
                </a:lnTo>
                <a:lnTo>
                  <a:pt x="851628" y="1537928"/>
                </a:lnTo>
                <a:lnTo>
                  <a:pt x="0" y="153792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4" name="Freeform 60">
            <a:extLst>
              <a:ext uri="{FF2B5EF4-FFF2-40B4-BE49-F238E27FC236}">
                <a16:creationId xmlns:a16="http://schemas.microsoft.com/office/drawing/2014/main" id="{A675809A-23FD-2EEF-837A-5CF1DB3A668F}"/>
              </a:ext>
            </a:extLst>
          </p:cNvPr>
          <p:cNvSpPr/>
          <p:nvPr/>
        </p:nvSpPr>
        <p:spPr>
          <a:xfrm>
            <a:off x="11760547" y="3568120"/>
            <a:ext cx="872580" cy="738327"/>
          </a:xfrm>
          <a:custGeom>
            <a:avLst/>
            <a:gdLst/>
            <a:ahLst/>
            <a:cxnLst/>
            <a:rect l="l" t="t" r="r" b="b"/>
            <a:pathLst>
              <a:path w="1491705" h="1357452">
                <a:moveTo>
                  <a:pt x="0" y="0"/>
                </a:moveTo>
                <a:lnTo>
                  <a:pt x="1491705" y="0"/>
                </a:lnTo>
                <a:lnTo>
                  <a:pt x="1491705" y="1357451"/>
                </a:lnTo>
                <a:lnTo>
                  <a:pt x="0" y="1357451"/>
                </a:lnTo>
                <a:lnTo>
                  <a:pt x="0" y="0"/>
                </a:lnTo>
                <a:close/>
              </a:path>
            </a:pathLst>
          </a:custGeom>
          <a:blipFill>
            <a:blip r:embed="rId9">
              <a:extLst>
                <a:ext uri="{96DAC541-7B7A-43D3-8B79-37D633B846F1}">
                  <asvg:svgBlip xmlns:asvg="http://schemas.microsoft.com/office/drawing/2016/SVG/main" r:embed="rId10"/>
                </a:ext>
              </a:extLst>
            </a:blip>
            <a:stretch>
              <a:fillRect/>
            </a:stretch>
          </a:blipFill>
          <a:ln w="28575">
            <a:solidFill>
              <a:schemeClr val="tx1"/>
            </a:solidFill>
          </a:ln>
        </p:spPr>
        <p:txBody>
          <a:bodyPr/>
          <a:lstStyle/>
          <a:p>
            <a:endParaRPr lang="en-US"/>
          </a:p>
        </p:txBody>
      </p:sp>
      <p:sp>
        <p:nvSpPr>
          <p:cNvPr id="56" name="Freeform 61">
            <a:extLst>
              <a:ext uri="{FF2B5EF4-FFF2-40B4-BE49-F238E27FC236}">
                <a16:creationId xmlns:a16="http://schemas.microsoft.com/office/drawing/2014/main" id="{BF55330E-5B01-633E-59D3-6544153FEC39}"/>
              </a:ext>
            </a:extLst>
          </p:cNvPr>
          <p:cNvSpPr/>
          <p:nvPr/>
        </p:nvSpPr>
        <p:spPr>
          <a:xfrm>
            <a:off x="14746457" y="3567717"/>
            <a:ext cx="780412" cy="748662"/>
          </a:xfrm>
          <a:custGeom>
            <a:avLst/>
            <a:gdLst/>
            <a:ahLst/>
            <a:cxnLst/>
            <a:rect l="l" t="t" r="r" b="b"/>
            <a:pathLst>
              <a:path w="1272537" h="1272537">
                <a:moveTo>
                  <a:pt x="0" y="0"/>
                </a:moveTo>
                <a:lnTo>
                  <a:pt x="1272537" y="0"/>
                </a:lnTo>
                <a:lnTo>
                  <a:pt x="1272537" y="1272537"/>
                </a:lnTo>
                <a:lnTo>
                  <a:pt x="0" y="1272537"/>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a:solidFill>
              <a:schemeClr val="tx1"/>
            </a:solidFill>
            <a:prstDash val="solid"/>
          </a:ln>
        </p:spPr>
        <p:txBody>
          <a:bodyPr/>
          <a:lstStyle/>
          <a:p>
            <a:endParaRPr lang="en-US"/>
          </a:p>
        </p:txBody>
      </p:sp>
      <p:sp>
        <p:nvSpPr>
          <p:cNvPr id="58" name="Freeform 59">
            <a:extLst>
              <a:ext uri="{FF2B5EF4-FFF2-40B4-BE49-F238E27FC236}">
                <a16:creationId xmlns:a16="http://schemas.microsoft.com/office/drawing/2014/main" id="{19F922FC-166C-3269-1682-3AF2D077A1BE}"/>
              </a:ext>
            </a:extLst>
          </p:cNvPr>
          <p:cNvSpPr/>
          <p:nvPr/>
        </p:nvSpPr>
        <p:spPr>
          <a:xfrm>
            <a:off x="4164430" y="6921393"/>
            <a:ext cx="812037" cy="732662"/>
          </a:xfrm>
          <a:custGeom>
            <a:avLst/>
            <a:gdLst/>
            <a:ahLst/>
            <a:cxnLst/>
            <a:rect l="l" t="t" r="r" b="b"/>
            <a:pathLst>
              <a:path w="1272412" h="1272412">
                <a:moveTo>
                  <a:pt x="0" y="0"/>
                </a:moveTo>
                <a:lnTo>
                  <a:pt x="1272412" y="0"/>
                </a:lnTo>
                <a:lnTo>
                  <a:pt x="1272412" y="1272412"/>
                </a:lnTo>
                <a:lnTo>
                  <a:pt x="0" y="1272412"/>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en-US"/>
          </a:p>
        </p:txBody>
      </p:sp>
      <p:pic>
        <p:nvPicPr>
          <p:cNvPr id="60" name="Picture 59">
            <a:extLst>
              <a:ext uri="{FF2B5EF4-FFF2-40B4-BE49-F238E27FC236}">
                <a16:creationId xmlns:a16="http://schemas.microsoft.com/office/drawing/2014/main" id="{36CE6E6F-0B44-220C-295E-1AE3EA289D54}"/>
              </a:ext>
            </a:extLst>
          </p:cNvPr>
          <p:cNvPicPr>
            <a:picLocks noChangeAspect="1"/>
          </p:cNvPicPr>
          <p:nvPr/>
        </p:nvPicPr>
        <p:blipFill>
          <a:blip r:embed="rId15"/>
          <a:stretch>
            <a:fillRect/>
          </a:stretch>
        </p:blipFill>
        <p:spPr>
          <a:xfrm>
            <a:off x="7128704" y="6919844"/>
            <a:ext cx="860425" cy="733425"/>
          </a:xfrm>
          <a:prstGeom prst="rect">
            <a:avLst/>
          </a:prstGeom>
        </p:spPr>
      </p:pic>
      <p:pic>
        <p:nvPicPr>
          <p:cNvPr id="62" name="Picture 61">
            <a:extLst>
              <a:ext uri="{FF2B5EF4-FFF2-40B4-BE49-F238E27FC236}">
                <a16:creationId xmlns:a16="http://schemas.microsoft.com/office/drawing/2014/main" id="{680DEA9A-EC72-1EF0-A5FB-98E90312A484}"/>
              </a:ext>
            </a:extLst>
          </p:cNvPr>
          <p:cNvPicPr>
            <a:picLocks noChangeAspect="1"/>
          </p:cNvPicPr>
          <p:nvPr/>
        </p:nvPicPr>
        <p:blipFill>
          <a:blip r:embed="rId16"/>
          <a:stretch>
            <a:fillRect/>
          </a:stretch>
        </p:blipFill>
        <p:spPr>
          <a:xfrm>
            <a:off x="10277109" y="6919844"/>
            <a:ext cx="733425" cy="733425"/>
          </a:xfrm>
          <a:prstGeom prst="rect">
            <a:avLst/>
          </a:prstGeom>
        </p:spPr>
      </p:pic>
      <p:pic>
        <p:nvPicPr>
          <p:cNvPr id="896" name="Picture 895">
            <a:extLst>
              <a:ext uri="{FF2B5EF4-FFF2-40B4-BE49-F238E27FC236}">
                <a16:creationId xmlns:a16="http://schemas.microsoft.com/office/drawing/2014/main" id="{2BA518E0-8C6D-2F6C-6FA3-062CFE419A4C}"/>
              </a:ext>
            </a:extLst>
          </p:cNvPr>
          <p:cNvPicPr>
            <a:picLocks noChangeAspect="1"/>
          </p:cNvPicPr>
          <p:nvPr/>
        </p:nvPicPr>
        <p:blipFill>
          <a:blip r:embed="rId17"/>
          <a:stretch>
            <a:fillRect/>
          </a:stretch>
        </p:blipFill>
        <p:spPr>
          <a:xfrm>
            <a:off x="13295065" y="6919844"/>
            <a:ext cx="844550" cy="733425"/>
          </a:xfrm>
          <a:prstGeom prst="rect">
            <a:avLst/>
          </a:prstGeom>
        </p:spPr>
      </p:pic>
      <p:sp>
        <p:nvSpPr>
          <p:cNvPr id="3" name="Freeform 50" descr="A logo for a fitness club&#10;&#10;AI-generated content may be incorrect.">
            <a:extLst>
              <a:ext uri="{FF2B5EF4-FFF2-40B4-BE49-F238E27FC236}">
                <a16:creationId xmlns:a16="http://schemas.microsoft.com/office/drawing/2014/main" id="{6DEB5967-E5C8-52BD-40CB-8755D21D2FD7}"/>
              </a:ext>
            </a:extLst>
          </p:cNvPr>
          <p:cNvSpPr/>
          <p:nvPr/>
        </p:nvSpPr>
        <p:spPr>
          <a:xfrm>
            <a:off x="16594088" y="187451"/>
            <a:ext cx="1689565" cy="1179998"/>
          </a:xfrm>
          <a:custGeom>
            <a:avLst/>
            <a:gdLst/>
            <a:ahLst/>
            <a:cxnLst/>
            <a:rect l="l" t="t" r="r" b="b"/>
            <a:pathLst>
              <a:path w="2038815" h="1465748">
                <a:moveTo>
                  <a:pt x="0" y="0"/>
                </a:moveTo>
                <a:lnTo>
                  <a:pt x="2038815" y="0"/>
                </a:lnTo>
                <a:lnTo>
                  <a:pt x="2038815" y="1465749"/>
                </a:lnTo>
                <a:lnTo>
                  <a:pt x="0" y="1465749"/>
                </a:lnTo>
                <a:lnTo>
                  <a:pt x="0" y="0"/>
                </a:lnTo>
                <a:close/>
              </a:path>
            </a:pathLst>
          </a:custGeom>
          <a:blipFill>
            <a:blip r:embed="rId18"/>
            <a:stretch>
              <a:fillRect l="-4611" r="-4611" b="-51925"/>
            </a:stretch>
          </a:blipFill>
        </p:spPr>
        <p:txBody>
          <a:bodyPr/>
          <a:lstStyle/>
          <a:p>
            <a:endParaRPr lang="en-US"/>
          </a:p>
        </p:txBody>
      </p:sp>
      <p:sp>
        <p:nvSpPr>
          <p:cNvPr id="4" name="TextBox 3">
            <a:extLst>
              <a:ext uri="{FF2B5EF4-FFF2-40B4-BE49-F238E27FC236}">
                <a16:creationId xmlns:a16="http://schemas.microsoft.com/office/drawing/2014/main" id="{6627796D-0C32-8713-15F0-4D1BF02FB72C}"/>
              </a:ext>
            </a:extLst>
          </p:cNvPr>
          <p:cNvSpPr txBox="1"/>
          <p:nvPr/>
        </p:nvSpPr>
        <p:spPr>
          <a:xfrm>
            <a:off x="4400551" y="188363"/>
            <a:ext cx="9944710" cy="923330"/>
          </a:xfrm>
          <a:prstGeom prst="rect">
            <a:avLst/>
          </a:prstGeom>
        </p:spPr>
        <p:txBody>
          <a:bodyPr wrap="square" lIns="0" tIns="0" rIns="0" bIns="0" rtlCol="0" anchor="t">
            <a:spAutoFit/>
          </a:bodyPr>
          <a:lstStyle/>
          <a:p>
            <a:pPr algn="ctr"/>
            <a:r>
              <a:rPr lang="en-US" sz="6000" b="1">
                <a:latin typeface="Montserrat Bold"/>
                <a:ea typeface="+mn-lt"/>
                <a:cs typeface="+mn-lt"/>
              </a:rPr>
              <a:t>PROGRAM OFFERINGS</a:t>
            </a:r>
          </a:p>
        </p:txBody>
      </p:sp>
    </p:spTree>
    <p:extLst>
      <p:ext uri="{BB962C8B-B14F-4D97-AF65-F5344CB8AC3E}">
        <p14:creationId xmlns:p14="http://schemas.microsoft.com/office/powerpoint/2010/main" val="1892292109"/>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028700" y="4580530"/>
            <a:ext cx="5410200" cy="2705100"/>
          </a:xfrm>
          <a:custGeom>
            <a:avLst/>
            <a:gdLst/>
            <a:ahLst/>
            <a:cxnLst/>
            <a:rect l="l" t="t" r="r" b="b"/>
            <a:pathLst>
              <a:path w="5410200" h="2705100">
                <a:moveTo>
                  <a:pt x="0" y="0"/>
                </a:moveTo>
                <a:lnTo>
                  <a:pt x="5410200" y="0"/>
                </a:lnTo>
                <a:lnTo>
                  <a:pt x="5410200" y="2705100"/>
                </a:lnTo>
                <a:lnTo>
                  <a:pt x="0" y="27051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220747" y="5009147"/>
            <a:ext cx="2276483" cy="2276483"/>
          </a:xfrm>
          <a:custGeom>
            <a:avLst/>
            <a:gdLst/>
            <a:ahLst/>
            <a:cxnLst/>
            <a:rect l="l" t="t" r="r" b="b"/>
            <a:pathLst>
              <a:path w="2276483" h="2276483">
                <a:moveTo>
                  <a:pt x="0" y="0"/>
                </a:moveTo>
                <a:lnTo>
                  <a:pt x="2276483" y="0"/>
                </a:lnTo>
                <a:lnTo>
                  <a:pt x="2276483" y="2276483"/>
                </a:lnTo>
                <a:lnTo>
                  <a:pt x="0" y="2276483"/>
                </a:lnTo>
                <a:lnTo>
                  <a:pt x="0" y="0"/>
                </a:lnTo>
                <a:close/>
              </a:path>
            </a:pathLst>
          </a:custGeom>
          <a:blipFill>
            <a:blip r:embed="rId5">
              <a:alphaModFix amt="29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3925847" y="5009147"/>
            <a:ext cx="2276483" cy="2276483"/>
          </a:xfrm>
          <a:custGeom>
            <a:avLst/>
            <a:gdLst/>
            <a:ahLst/>
            <a:cxnLst/>
            <a:rect l="l" t="t" r="r" b="b"/>
            <a:pathLst>
              <a:path w="2276483" h="2276483">
                <a:moveTo>
                  <a:pt x="0" y="0"/>
                </a:moveTo>
                <a:lnTo>
                  <a:pt x="2276483" y="0"/>
                </a:lnTo>
                <a:lnTo>
                  <a:pt x="2276483" y="2276483"/>
                </a:lnTo>
                <a:lnTo>
                  <a:pt x="0" y="2276483"/>
                </a:lnTo>
                <a:lnTo>
                  <a:pt x="0" y="0"/>
                </a:lnTo>
                <a:close/>
              </a:path>
            </a:pathLst>
          </a:custGeom>
          <a:blipFill>
            <a:blip r:embed="rId5">
              <a:alphaModFix amt="29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6438900" y="4580530"/>
            <a:ext cx="5410200" cy="2705100"/>
          </a:xfrm>
          <a:custGeom>
            <a:avLst/>
            <a:gdLst/>
            <a:ahLst/>
            <a:cxnLst/>
            <a:rect l="l" t="t" r="r" b="b"/>
            <a:pathLst>
              <a:path w="5410200" h="2705100">
                <a:moveTo>
                  <a:pt x="0" y="0"/>
                </a:moveTo>
                <a:lnTo>
                  <a:pt x="5410200" y="0"/>
                </a:lnTo>
                <a:lnTo>
                  <a:pt x="5410200" y="2705100"/>
                </a:lnTo>
                <a:lnTo>
                  <a:pt x="0" y="27051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a:off x="11849100" y="4580530"/>
            <a:ext cx="5410200" cy="2705100"/>
          </a:xfrm>
          <a:custGeom>
            <a:avLst/>
            <a:gdLst/>
            <a:ahLst/>
            <a:cxnLst/>
            <a:rect l="l" t="t" r="r" b="b"/>
            <a:pathLst>
              <a:path w="5410200" h="2705100">
                <a:moveTo>
                  <a:pt x="0" y="0"/>
                </a:moveTo>
                <a:lnTo>
                  <a:pt x="5410200" y="0"/>
                </a:lnTo>
                <a:lnTo>
                  <a:pt x="5410200" y="2705100"/>
                </a:lnTo>
                <a:lnTo>
                  <a:pt x="0" y="2705100"/>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US"/>
          </a:p>
        </p:txBody>
      </p:sp>
      <p:grpSp>
        <p:nvGrpSpPr>
          <p:cNvPr id="8" name="Group 8"/>
          <p:cNvGrpSpPr/>
          <p:nvPr/>
        </p:nvGrpSpPr>
        <p:grpSpPr>
          <a:xfrm>
            <a:off x="1500507" y="5061863"/>
            <a:ext cx="1761485" cy="176148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solidFill>
                  <a:srgbClr val="FFFFFF"/>
                </a:solidFill>
              </a:endParaRPr>
            </a:p>
          </p:txBody>
        </p:sp>
      </p:grpSp>
      <p:grpSp>
        <p:nvGrpSpPr>
          <p:cNvPr id="11" name="Group 11"/>
          <p:cNvGrpSpPr/>
          <p:nvPr/>
        </p:nvGrpSpPr>
        <p:grpSpPr>
          <a:xfrm>
            <a:off x="4205607" y="5061863"/>
            <a:ext cx="1761485" cy="176148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solidFill>
                  <a:srgbClr val="FFFFFF"/>
                </a:solidFill>
              </a:endParaRPr>
            </a:p>
          </p:txBody>
        </p:sp>
      </p:grpSp>
      <p:sp>
        <p:nvSpPr>
          <p:cNvPr id="14" name="Freeform 14"/>
          <p:cNvSpPr/>
          <p:nvPr/>
        </p:nvSpPr>
        <p:spPr>
          <a:xfrm>
            <a:off x="6534923" y="5009147"/>
            <a:ext cx="2276483" cy="2276483"/>
          </a:xfrm>
          <a:custGeom>
            <a:avLst/>
            <a:gdLst/>
            <a:ahLst/>
            <a:cxnLst/>
            <a:rect l="l" t="t" r="r" b="b"/>
            <a:pathLst>
              <a:path w="2276483" h="2276483">
                <a:moveTo>
                  <a:pt x="0" y="0"/>
                </a:moveTo>
                <a:lnTo>
                  <a:pt x="2276483" y="0"/>
                </a:lnTo>
                <a:lnTo>
                  <a:pt x="2276483" y="2276483"/>
                </a:lnTo>
                <a:lnTo>
                  <a:pt x="0" y="2276483"/>
                </a:lnTo>
                <a:lnTo>
                  <a:pt x="0" y="0"/>
                </a:lnTo>
                <a:close/>
              </a:path>
            </a:pathLst>
          </a:custGeom>
          <a:blipFill>
            <a:blip r:embed="rId5">
              <a:alphaModFix amt="29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5" name="Freeform 15"/>
          <p:cNvSpPr/>
          <p:nvPr/>
        </p:nvSpPr>
        <p:spPr>
          <a:xfrm>
            <a:off x="11944350" y="5009147"/>
            <a:ext cx="2276483" cy="2276483"/>
          </a:xfrm>
          <a:custGeom>
            <a:avLst/>
            <a:gdLst/>
            <a:ahLst/>
            <a:cxnLst/>
            <a:rect l="l" t="t" r="r" b="b"/>
            <a:pathLst>
              <a:path w="2276483" h="2276483">
                <a:moveTo>
                  <a:pt x="0" y="0"/>
                </a:moveTo>
                <a:lnTo>
                  <a:pt x="2276483" y="0"/>
                </a:lnTo>
                <a:lnTo>
                  <a:pt x="2276483" y="2276483"/>
                </a:lnTo>
                <a:lnTo>
                  <a:pt x="0" y="2276483"/>
                </a:lnTo>
                <a:lnTo>
                  <a:pt x="0" y="0"/>
                </a:lnTo>
                <a:close/>
              </a:path>
            </a:pathLst>
          </a:custGeom>
          <a:blipFill>
            <a:blip r:embed="rId5">
              <a:alphaModFix amt="29000"/>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6" name="Group 16"/>
          <p:cNvGrpSpPr/>
          <p:nvPr/>
        </p:nvGrpSpPr>
        <p:grpSpPr>
          <a:xfrm>
            <a:off x="6910707" y="5061863"/>
            <a:ext cx="1761485" cy="1761485"/>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solidFill>
                  <a:srgbClr val="FFFFFF"/>
                </a:solidFill>
              </a:endParaRPr>
            </a:p>
          </p:txBody>
        </p:sp>
      </p:grpSp>
      <p:sp>
        <p:nvSpPr>
          <p:cNvPr id="19" name="Freeform 19"/>
          <p:cNvSpPr/>
          <p:nvPr/>
        </p:nvSpPr>
        <p:spPr>
          <a:xfrm>
            <a:off x="9240023" y="5009147"/>
            <a:ext cx="2276483" cy="2276483"/>
          </a:xfrm>
          <a:custGeom>
            <a:avLst/>
            <a:gdLst/>
            <a:ahLst/>
            <a:cxnLst/>
            <a:rect l="l" t="t" r="r" b="b"/>
            <a:pathLst>
              <a:path w="2276483" h="2276483">
                <a:moveTo>
                  <a:pt x="0" y="0"/>
                </a:moveTo>
                <a:lnTo>
                  <a:pt x="2276483" y="0"/>
                </a:lnTo>
                <a:lnTo>
                  <a:pt x="2276483" y="2276483"/>
                </a:lnTo>
                <a:lnTo>
                  <a:pt x="0" y="2276483"/>
                </a:lnTo>
                <a:lnTo>
                  <a:pt x="0" y="0"/>
                </a:lnTo>
                <a:close/>
              </a:path>
            </a:pathLst>
          </a:custGeom>
          <a:blipFill>
            <a:blip r:embed="rId5">
              <a:alphaModFix amt="29000"/>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20" name="Group 20"/>
          <p:cNvGrpSpPr/>
          <p:nvPr/>
        </p:nvGrpSpPr>
        <p:grpSpPr>
          <a:xfrm>
            <a:off x="9615807" y="5061863"/>
            <a:ext cx="1761485" cy="1761485"/>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solidFill>
                  <a:srgbClr val="FFFFFF"/>
                </a:solidFill>
              </a:endParaRPr>
            </a:p>
          </p:txBody>
        </p:sp>
      </p:grpSp>
      <p:grpSp>
        <p:nvGrpSpPr>
          <p:cNvPr id="23" name="Group 23"/>
          <p:cNvGrpSpPr/>
          <p:nvPr/>
        </p:nvGrpSpPr>
        <p:grpSpPr>
          <a:xfrm>
            <a:off x="12320907" y="5061863"/>
            <a:ext cx="1761485" cy="1761485"/>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solidFill>
                  <a:srgbClr val="FFFFFF"/>
                </a:solidFill>
              </a:endParaRPr>
            </a:p>
          </p:txBody>
        </p:sp>
      </p:grpSp>
      <p:sp>
        <p:nvSpPr>
          <p:cNvPr id="26" name="Freeform 26"/>
          <p:cNvSpPr/>
          <p:nvPr/>
        </p:nvSpPr>
        <p:spPr>
          <a:xfrm>
            <a:off x="14649450" y="5009147"/>
            <a:ext cx="2276483" cy="2276483"/>
          </a:xfrm>
          <a:custGeom>
            <a:avLst/>
            <a:gdLst/>
            <a:ahLst/>
            <a:cxnLst/>
            <a:rect l="l" t="t" r="r" b="b"/>
            <a:pathLst>
              <a:path w="2276483" h="2276483">
                <a:moveTo>
                  <a:pt x="0" y="0"/>
                </a:moveTo>
                <a:lnTo>
                  <a:pt x="2276483" y="0"/>
                </a:lnTo>
                <a:lnTo>
                  <a:pt x="2276483" y="2276483"/>
                </a:lnTo>
                <a:lnTo>
                  <a:pt x="0" y="2276483"/>
                </a:lnTo>
                <a:lnTo>
                  <a:pt x="0" y="0"/>
                </a:lnTo>
                <a:close/>
              </a:path>
            </a:pathLst>
          </a:custGeom>
          <a:blipFill>
            <a:blip r:embed="rId5">
              <a:alphaModFix amt="29000"/>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27" name="Group 27"/>
          <p:cNvGrpSpPr/>
          <p:nvPr/>
        </p:nvGrpSpPr>
        <p:grpSpPr>
          <a:xfrm>
            <a:off x="15026007" y="5061863"/>
            <a:ext cx="1761485" cy="1761485"/>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9" name="TextBox 2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solidFill>
                  <a:srgbClr val="FFFFFF"/>
                </a:solidFill>
              </a:endParaRPr>
            </a:p>
          </p:txBody>
        </p:sp>
      </p:grpSp>
      <p:sp>
        <p:nvSpPr>
          <p:cNvPr id="30" name="Freeform 30"/>
          <p:cNvSpPr/>
          <p:nvPr/>
        </p:nvSpPr>
        <p:spPr>
          <a:xfrm>
            <a:off x="7046416" y="5197571"/>
            <a:ext cx="1490068" cy="1490068"/>
          </a:xfrm>
          <a:custGeom>
            <a:avLst/>
            <a:gdLst/>
            <a:ahLst/>
            <a:cxnLst/>
            <a:rect l="l" t="t" r="r" b="b"/>
            <a:pathLst>
              <a:path w="1490068" h="1490068">
                <a:moveTo>
                  <a:pt x="0" y="0"/>
                </a:moveTo>
                <a:lnTo>
                  <a:pt x="1490068" y="0"/>
                </a:lnTo>
                <a:lnTo>
                  <a:pt x="1490068" y="1490068"/>
                </a:lnTo>
                <a:lnTo>
                  <a:pt x="0" y="1490068"/>
                </a:lnTo>
                <a:lnTo>
                  <a:pt x="0" y="0"/>
                </a:lnTo>
                <a:close/>
              </a:path>
            </a:pathLst>
          </a:custGeom>
          <a:blipFill>
            <a:blip r:embed="rId11">
              <a:alphaModFix amt="19999"/>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1" name="Freeform 31"/>
          <p:cNvSpPr/>
          <p:nvPr/>
        </p:nvSpPr>
        <p:spPr>
          <a:xfrm>
            <a:off x="9751516" y="5197571"/>
            <a:ext cx="1490068" cy="1490068"/>
          </a:xfrm>
          <a:custGeom>
            <a:avLst/>
            <a:gdLst/>
            <a:ahLst/>
            <a:cxnLst/>
            <a:rect l="l" t="t" r="r" b="b"/>
            <a:pathLst>
              <a:path w="1490068" h="1490068">
                <a:moveTo>
                  <a:pt x="0" y="0"/>
                </a:moveTo>
                <a:lnTo>
                  <a:pt x="1490068" y="0"/>
                </a:lnTo>
                <a:lnTo>
                  <a:pt x="1490068" y="1490068"/>
                </a:lnTo>
                <a:lnTo>
                  <a:pt x="0" y="1490068"/>
                </a:lnTo>
                <a:lnTo>
                  <a:pt x="0" y="0"/>
                </a:lnTo>
                <a:close/>
              </a:path>
            </a:pathLst>
          </a:custGeom>
          <a:blipFill>
            <a:blip r:embed="rId11">
              <a:alphaModFix amt="19999"/>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2" name="Freeform 32"/>
          <p:cNvSpPr/>
          <p:nvPr/>
        </p:nvSpPr>
        <p:spPr>
          <a:xfrm>
            <a:off x="12456616" y="5197571"/>
            <a:ext cx="1490068" cy="1490068"/>
          </a:xfrm>
          <a:custGeom>
            <a:avLst/>
            <a:gdLst/>
            <a:ahLst/>
            <a:cxnLst/>
            <a:rect l="l" t="t" r="r" b="b"/>
            <a:pathLst>
              <a:path w="1490068" h="1490068">
                <a:moveTo>
                  <a:pt x="0" y="0"/>
                </a:moveTo>
                <a:lnTo>
                  <a:pt x="1490068" y="0"/>
                </a:lnTo>
                <a:lnTo>
                  <a:pt x="1490068" y="1490068"/>
                </a:lnTo>
                <a:lnTo>
                  <a:pt x="0" y="1490068"/>
                </a:lnTo>
                <a:lnTo>
                  <a:pt x="0" y="0"/>
                </a:lnTo>
                <a:close/>
              </a:path>
            </a:pathLst>
          </a:custGeom>
          <a:blipFill>
            <a:blip r:embed="rId11">
              <a:alphaModFix amt="19999"/>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3" name="Freeform 33"/>
          <p:cNvSpPr/>
          <p:nvPr/>
        </p:nvSpPr>
        <p:spPr>
          <a:xfrm>
            <a:off x="4341316" y="5197571"/>
            <a:ext cx="1490068" cy="1490068"/>
          </a:xfrm>
          <a:custGeom>
            <a:avLst/>
            <a:gdLst/>
            <a:ahLst/>
            <a:cxnLst/>
            <a:rect l="l" t="t" r="r" b="b"/>
            <a:pathLst>
              <a:path w="1490068" h="1490068">
                <a:moveTo>
                  <a:pt x="0" y="0"/>
                </a:moveTo>
                <a:lnTo>
                  <a:pt x="1490068" y="0"/>
                </a:lnTo>
                <a:lnTo>
                  <a:pt x="1490068" y="1490068"/>
                </a:lnTo>
                <a:lnTo>
                  <a:pt x="0" y="1490068"/>
                </a:lnTo>
                <a:lnTo>
                  <a:pt x="0" y="0"/>
                </a:lnTo>
                <a:close/>
              </a:path>
            </a:pathLst>
          </a:custGeom>
          <a:blipFill>
            <a:blip r:embed="rId11">
              <a:alphaModFix amt="19999"/>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4" name="Freeform 34"/>
          <p:cNvSpPr/>
          <p:nvPr/>
        </p:nvSpPr>
        <p:spPr>
          <a:xfrm>
            <a:off x="1636216" y="5197571"/>
            <a:ext cx="1490068" cy="1490068"/>
          </a:xfrm>
          <a:custGeom>
            <a:avLst/>
            <a:gdLst/>
            <a:ahLst/>
            <a:cxnLst/>
            <a:rect l="l" t="t" r="r" b="b"/>
            <a:pathLst>
              <a:path w="1490068" h="1490068">
                <a:moveTo>
                  <a:pt x="0" y="0"/>
                </a:moveTo>
                <a:lnTo>
                  <a:pt x="1490068" y="0"/>
                </a:lnTo>
                <a:lnTo>
                  <a:pt x="1490068" y="1490068"/>
                </a:lnTo>
                <a:lnTo>
                  <a:pt x="0" y="1490068"/>
                </a:lnTo>
                <a:lnTo>
                  <a:pt x="0" y="0"/>
                </a:lnTo>
                <a:close/>
              </a:path>
            </a:pathLst>
          </a:custGeom>
          <a:blipFill>
            <a:blip r:embed="rId11">
              <a:alphaModFix amt="19999"/>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5" name="Freeform 35"/>
          <p:cNvSpPr/>
          <p:nvPr/>
        </p:nvSpPr>
        <p:spPr>
          <a:xfrm>
            <a:off x="15161716" y="5197571"/>
            <a:ext cx="1490068" cy="1490068"/>
          </a:xfrm>
          <a:custGeom>
            <a:avLst/>
            <a:gdLst/>
            <a:ahLst/>
            <a:cxnLst/>
            <a:rect l="l" t="t" r="r" b="b"/>
            <a:pathLst>
              <a:path w="1490068" h="1490068">
                <a:moveTo>
                  <a:pt x="0" y="0"/>
                </a:moveTo>
                <a:lnTo>
                  <a:pt x="1490068" y="0"/>
                </a:lnTo>
                <a:lnTo>
                  <a:pt x="1490068" y="1490068"/>
                </a:lnTo>
                <a:lnTo>
                  <a:pt x="0" y="1490068"/>
                </a:lnTo>
                <a:lnTo>
                  <a:pt x="0" y="0"/>
                </a:lnTo>
                <a:close/>
              </a:path>
            </a:pathLst>
          </a:custGeom>
          <a:blipFill>
            <a:blip r:embed="rId11">
              <a:alphaModFix amt="19999"/>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6" name="AutoShape 36"/>
          <p:cNvSpPr/>
          <p:nvPr/>
        </p:nvSpPr>
        <p:spPr>
          <a:xfrm>
            <a:off x="5067300" y="6823348"/>
            <a:ext cx="0" cy="2292987"/>
          </a:xfrm>
          <a:prstGeom prst="line">
            <a:avLst/>
          </a:prstGeom>
          <a:ln w="19050" cap="flat">
            <a:solidFill>
              <a:schemeClr val="tx1"/>
            </a:solidFill>
            <a:prstDash val="solid"/>
            <a:headEnd type="none" w="sm" len="sm"/>
            <a:tailEnd type="oval" w="lg" len="lg"/>
          </a:ln>
        </p:spPr>
        <p:txBody>
          <a:bodyPr/>
          <a:lstStyle/>
          <a:p>
            <a:endParaRPr lang="en-US"/>
          </a:p>
        </p:txBody>
      </p:sp>
      <p:sp>
        <p:nvSpPr>
          <p:cNvPr id="37" name="AutoShape 37"/>
          <p:cNvSpPr/>
          <p:nvPr/>
        </p:nvSpPr>
        <p:spPr>
          <a:xfrm>
            <a:off x="2390775" y="2797451"/>
            <a:ext cx="0" cy="2264412"/>
          </a:xfrm>
          <a:prstGeom prst="line">
            <a:avLst/>
          </a:prstGeom>
          <a:ln w="19050" cap="flat">
            <a:solidFill>
              <a:schemeClr val="tx1"/>
            </a:solidFill>
            <a:prstDash val="solid"/>
            <a:headEnd type="oval" w="lg" len="lg"/>
            <a:tailEnd type="none" w="sm" len="sm"/>
          </a:ln>
        </p:spPr>
        <p:txBody>
          <a:bodyPr/>
          <a:lstStyle/>
          <a:p>
            <a:endParaRPr lang="en-US"/>
          </a:p>
        </p:txBody>
      </p:sp>
      <p:sp>
        <p:nvSpPr>
          <p:cNvPr id="38" name="AutoShape 38"/>
          <p:cNvSpPr/>
          <p:nvPr/>
        </p:nvSpPr>
        <p:spPr>
          <a:xfrm>
            <a:off x="10496550" y="6823348"/>
            <a:ext cx="0" cy="2292987"/>
          </a:xfrm>
          <a:prstGeom prst="line">
            <a:avLst/>
          </a:prstGeom>
          <a:ln w="19050" cap="flat">
            <a:solidFill>
              <a:schemeClr val="tx1"/>
            </a:solidFill>
            <a:prstDash val="solid"/>
            <a:headEnd type="none" w="sm" len="sm"/>
            <a:tailEnd type="oval" w="lg" len="lg"/>
          </a:ln>
        </p:spPr>
        <p:txBody>
          <a:bodyPr/>
          <a:lstStyle/>
          <a:p>
            <a:endParaRPr lang="en-US"/>
          </a:p>
        </p:txBody>
      </p:sp>
      <p:sp>
        <p:nvSpPr>
          <p:cNvPr id="39" name="AutoShape 39"/>
          <p:cNvSpPr/>
          <p:nvPr/>
        </p:nvSpPr>
        <p:spPr>
          <a:xfrm>
            <a:off x="7820025" y="2797451"/>
            <a:ext cx="0" cy="2264412"/>
          </a:xfrm>
          <a:prstGeom prst="line">
            <a:avLst/>
          </a:prstGeom>
          <a:ln w="19050" cap="flat">
            <a:solidFill>
              <a:schemeClr val="tx1"/>
            </a:solidFill>
            <a:prstDash val="solid"/>
            <a:headEnd type="oval" w="lg" len="lg"/>
            <a:tailEnd type="none" w="sm" len="sm"/>
          </a:ln>
        </p:spPr>
        <p:txBody>
          <a:bodyPr/>
          <a:lstStyle/>
          <a:p>
            <a:endParaRPr lang="en-US"/>
          </a:p>
        </p:txBody>
      </p:sp>
      <p:sp>
        <p:nvSpPr>
          <p:cNvPr id="40" name="AutoShape 40"/>
          <p:cNvSpPr/>
          <p:nvPr/>
        </p:nvSpPr>
        <p:spPr>
          <a:xfrm>
            <a:off x="15925800" y="6823348"/>
            <a:ext cx="0" cy="2292987"/>
          </a:xfrm>
          <a:prstGeom prst="line">
            <a:avLst/>
          </a:prstGeom>
          <a:ln w="19050" cap="flat">
            <a:solidFill>
              <a:schemeClr val="tx1"/>
            </a:solidFill>
            <a:prstDash val="solid"/>
            <a:headEnd type="none" w="sm" len="sm"/>
            <a:tailEnd type="oval" w="lg" len="lg"/>
          </a:ln>
        </p:spPr>
        <p:txBody>
          <a:bodyPr/>
          <a:lstStyle/>
          <a:p>
            <a:endParaRPr lang="en-US"/>
          </a:p>
        </p:txBody>
      </p:sp>
      <p:sp>
        <p:nvSpPr>
          <p:cNvPr id="41" name="AutoShape 41"/>
          <p:cNvSpPr/>
          <p:nvPr/>
        </p:nvSpPr>
        <p:spPr>
          <a:xfrm>
            <a:off x="13249275" y="2797451"/>
            <a:ext cx="0" cy="2264412"/>
          </a:xfrm>
          <a:prstGeom prst="line">
            <a:avLst/>
          </a:prstGeom>
          <a:ln w="19050" cap="flat">
            <a:solidFill>
              <a:schemeClr val="tx1"/>
            </a:solidFill>
            <a:prstDash val="solid"/>
            <a:headEnd type="oval" w="lg" len="lg"/>
            <a:tailEnd type="none" w="sm" len="sm"/>
          </a:ln>
        </p:spPr>
        <p:txBody>
          <a:bodyPr/>
          <a:lstStyle/>
          <a:p>
            <a:endParaRPr lang="en-US"/>
          </a:p>
        </p:txBody>
      </p:sp>
      <p:sp>
        <p:nvSpPr>
          <p:cNvPr id="42" name="TextBox 42"/>
          <p:cNvSpPr txBox="1"/>
          <p:nvPr/>
        </p:nvSpPr>
        <p:spPr>
          <a:xfrm>
            <a:off x="14317630" y="2891835"/>
            <a:ext cx="3178240" cy="320601"/>
          </a:xfrm>
          <a:prstGeom prst="rect">
            <a:avLst/>
          </a:prstGeom>
        </p:spPr>
        <p:txBody>
          <a:bodyPr lIns="0" tIns="0" rIns="0" bIns="0" rtlCol="0" anchor="t">
            <a:spAutoFit/>
          </a:bodyPr>
          <a:lstStyle/>
          <a:p>
            <a:pPr algn="ctr">
              <a:lnSpc>
                <a:spcPts val="2520"/>
              </a:lnSpc>
            </a:pPr>
            <a:r>
              <a:rPr lang="en-US" sz="2100" b="1">
                <a:solidFill>
                  <a:srgbClr val="FFFFFF"/>
                </a:solidFill>
                <a:latin typeface="Open Sauce Bold"/>
                <a:ea typeface="Open Sauce Bold"/>
                <a:cs typeface="Open Sauce Bold"/>
                <a:sym typeface="Open Sauce Bold"/>
              </a:rPr>
              <a:t>New Stream of </a:t>
            </a:r>
            <a:r>
              <a:rPr lang="en-US" sz="2100" b="1">
                <a:solidFill>
                  <a:srgbClr val="FFFFFF"/>
                </a:solidFill>
                <a:latin typeface="Open Sauce Bold"/>
                <a:ea typeface="+mn-lt"/>
                <a:cs typeface="+mn-lt"/>
                <a:sym typeface="Open Sauce Bold"/>
              </a:rPr>
              <a:t>R</a:t>
            </a:r>
            <a:r>
              <a:rPr lang="en-US" sz="2100" b="1">
                <a:solidFill>
                  <a:srgbClr val="FFFFFF"/>
                </a:solidFill>
                <a:ea typeface="+mn-lt"/>
                <a:cs typeface="+mn-lt"/>
                <a:sym typeface="Open Sauce Bold"/>
              </a:rPr>
              <a:t>evenue</a:t>
            </a:r>
            <a:endParaRPr lang="en-US" sz="2100" b="1">
              <a:solidFill>
                <a:srgbClr val="FFFFFF"/>
              </a:solidFill>
              <a:latin typeface="Open Sauce Bold"/>
              <a:ea typeface="Open Sauce Bold"/>
              <a:cs typeface="Open Sauce Bold"/>
            </a:endParaRPr>
          </a:p>
        </p:txBody>
      </p:sp>
      <p:sp>
        <p:nvSpPr>
          <p:cNvPr id="43" name="TextBox 43"/>
          <p:cNvSpPr txBox="1"/>
          <p:nvPr/>
        </p:nvSpPr>
        <p:spPr>
          <a:xfrm>
            <a:off x="14082393" y="3452536"/>
            <a:ext cx="3483384" cy="1054001"/>
          </a:xfrm>
          <a:prstGeom prst="rect">
            <a:avLst/>
          </a:prstGeom>
        </p:spPr>
        <p:txBody>
          <a:bodyPr lIns="0" tIns="0" rIns="0" bIns="0" rtlCol="0" anchor="t">
            <a:spAutoFit/>
          </a:bodyPr>
          <a:lstStyle/>
          <a:p>
            <a:pPr algn="ctr">
              <a:lnSpc>
                <a:spcPts val="2800"/>
              </a:lnSpc>
            </a:pPr>
            <a:r>
              <a:rPr lang="en-US" sz="2000" spc="20">
                <a:solidFill>
                  <a:srgbClr val="FFFFFF"/>
                </a:solidFill>
                <a:latin typeface="Open Sauce"/>
                <a:ea typeface="Open Sauce"/>
                <a:cs typeface="Open Sauce"/>
                <a:sym typeface="Open Sauce"/>
              </a:rPr>
              <a:t> (Authentic, passive revenue without changing your core Value)</a:t>
            </a:r>
          </a:p>
        </p:txBody>
      </p:sp>
      <p:sp>
        <p:nvSpPr>
          <p:cNvPr id="59" name="Freeform 59"/>
          <p:cNvSpPr/>
          <p:nvPr/>
        </p:nvSpPr>
        <p:spPr>
          <a:xfrm>
            <a:off x="7381875" y="5500080"/>
            <a:ext cx="885052" cy="885052"/>
          </a:xfrm>
          <a:custGeom>
            <a:avLst/>
            <a:gdLst/>
            <a:ahLst/>
            <a:cxnLst/>
            <a:rect l="l" t="t" r="r" b="b"/>
            <a:pathLst>
              <a:path w="885052" h="885052">
                <a:moveTo>
                  <a:pt x="0" y="0"/>
                </a:moveTo>
                <a:lnTo>
                  <a:pt x="885052" y="0"/>
                </a:lnTo>
                <a:lnTo>
                  <a:pt x="885052" y="885051"/>
                </a:lnTo>
                <a:lnTo>
                  <a:pt x="0" y="885051"/>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en-US"/>
          </a:p>
        </p:txBody>
      </p:sp>
      <p:sp>
        <p:nvSpPr>
          <p:cNvPr id="61" name="Freeform 61"/>
          <p:cNvSpPr/>
          <p:nvPr/>
        </p:nvSpPr>
        <p:spPr>
          <a:xfrm>
            <a:off x="15516233" y="5498826"/>
            <a:ext cx="868508" cy="868508"/>
          </a:xfrm>
          <a:custGeom>
            <a:avLst/>
            <a:gdLst/>
            <a:ahLst/>
            <a:cxnLst/>
            <a:rect l="l" t="t" r="r" b="b"/>
            <a:pathLst>
              <a:path w="868508" h="868508">
                <a:moveTo>
                  <a:pt x="0" y="0"/>
                </a:moveTo>
                <a:lnTo>
                  <a:pt x="868508" y="0"/>
                </a:lnTo>
                <a:lnTo>
                  <a:pt x="868508" y="868509"/>
                </a:lnTo>
                <a:lnTo>
                  <a:pt x="0" y="86850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62" name="Freeform 62"/>
          <p:cNvSpPr/>
          <p:nvPr/>
        </p:nvSpPr>
        <p:spPr>
          <a:xfrm>
            <a:off x="4605371" y="5439987"/>
            <a:ext cx="1138204" cy="1151640"/>
          </a:xfrm>
          <a:custGeom>
            <a:avLst/>
            <a:gdLst/>
            <a:ahLst/>
            <a:cxnLst/>
            <a:rect l="l" t="t" r="r" b="b"/>
            <a:pathLst>
              <a:path w="1138204" h="1151640">
                <a:moveTo>
                  <a:pt x="0" y="0"/>
                </a:moveTo>
                <a:lnTo>
                  <a:pt x="1138204" y="0"/>
                </a:lnTo>
                <a:lnTo>
                  <a:pt x="1138204" y="1151640"/>
                </a:lnTo>
                <a:lnTo>
                  <a:pt x="0" y="115164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63" name="Freeform 63"/>
          <p:cNvSpPr/>
          <p:nvPr/>
        </p:nvSpPr>
        <p:spPr>
          <a:xfrm>
            <a:off x="9928946" y="5406391"/>
            <a:ext cx="1053379" cy="1053379"/>
          </a:xfrm>
          <a:custGeom>
            <a:avLst/>
            <a:gdLst/>
            <a:ahLst/>
            <a:cxnLst/>
            <a:rect l="l" t="t" r="r" b="b"/>
            <a:pathLst>
              <a:path w="1053379" h="1053379">
                <a:moveTo>
                  <a:pt x="0" y="0"/>
                </a:moveTo>
                <a:lnTo>
                  <a:pt x="1053379" y="0"/>
                </a:lnTo>
                <a:lnTo>
                  <a:pt x="1053379" y="1053379"/>
                </a:lnTo>
                <a:lnTo>
                  <a:pt x="0" y="1053379"/>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US"/>
          </a:p>
        </p:txBody>
      </p:sp>
      <p:sp>
        <p:nvSpPr>
          <p:cNvPr id="64" name="Freeform 64"/>
          <p:cNvSpPr/>
          <p:nvPr/>
        </p:nvSpPr>
        <p:spPr>
          <a:xfrm>
            <a:off x="1834246" y="5498826"/>
            <a:ext cx="1081950" cy="787119"/>
          </a:xfrm>
          <a:custGeom>
            <a:avLst/>
            <a:gdLst/>
            <a:ahLst/>
            <a:cxnLst/>
            <a:rect l="l" t="t" r="r" b="b"/>
            <a:pathLst>
              <a:path w="1081950" h="787119">
                <a:moveTo>
                  <a:pt x="0" y="0"/>
                </a:moveTo>
                <a:lnTo>
                  <a:pt x="1081951" y="0"/>
                </a:lnTo>
                <a:lnTo>
                  <a:pt x="1081951" y="787119"/>
                </a:lnTo>
                <a:lnTo>
                  <a:pt x="0" y="787119"/>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65" name="TextBox 65"/>
          <p:cNvSpPr txBox="1"/>
          <p:nvPr/>
        </p:nvSpPr>
        <p:spPr>
          <a:xfrm>
            <a:off x="2409449" y="314032"/>
            <a:ext cx="13651061" cy="934358"/>
          </a:xfrm>
          <a:prstGeom prst="rect">
            <a:avLst/>
          </a:prstGeom>
        </p:spPr>
        <p:txBody>
          <a:bodyPr wrap="square" lIns="0" tIns="0" rIns="0" bIns="0" rtlCol="0" anchor="t">
            <a:spAutoFit/>
          </a:bodyPr>
          <a:lstStyle/>
          <a:p>
            <a:pPr>
              <a:lnSpc>
                <a:spcPts val="7500"/>
              </a:lnSpc>
              <a:spcBef>
                <a:spcPct val="0"/>
              </a:spcBef>
            </a:pPr>
            <a:r>
              <a:rPr lang="en-US" sz="6000" b="1">
                <a:solidFill>
                  <a:srgbClr val="FFFFFF"/>
                </a:solidFill>
                <a:latin typeface="Montserrat Bold"/>
                <a:ea typeface="Montserrat Bold"/>
                <a:cs typeface="Montserrat Bold"/>
                <a:sym typeface="Montserrat Bold"/>
              </a:rPr>
              <a:t>KEY BENEFITS FOR </a:t>
            </a:r>
            <a:r>
              <a:rPr lang="en-US" sz="6000" b="1">
                <a:latin typeface="DM Sans Bold"/>
                <a:ea typeface="Montserrat Bold"/>
                <a:cs typeface="Montserrat Bold"/>
                <a:sym typeface="Montserrat Bold"/>
              </a:rPr>
              <a:t>MOMZ CRADLE</a:t>
            </a:r>
            <a:r>
              <a:rPr lang="en-US" sz="6000" b="1">
                <a:solidFill>
                  <a:srgbClr val="FFFFFF"/>
                </a:solidFill>
                <a:latin typeface="Montserrat Bold"/>
                <a:ea typeface="Montserrat Bold"/>
                <a:cs typeface="Montserrat Bold"/>
                <a:sym typeface="Montserrat Bold"/>
              </a:rPr>
              <a:t> </a:t>
            </a:r>
            <a:endParaRPr lang="en-US" sz="6000" b="1" u="none" strike="noStrike">
              <a:solidFill>
                <a:srgbClr val="FFFFFF"/>
              </a:solidFill>
              <a:latin typeface="Montserrat Bold"/>
              <a:ea typeface="Montserrat Bold"/>
              <a:cs typeface="Montserrat Bold"/>
            </a:endParaRPr>
          </a:p>
        </p:txBody>
      </p:sp>
      <p:sp>
        <p:nvSpPr>
          <p:cNvPr id="66" name="TextBox 66"/>
          <p:cNvSpPr txBox="1"/>
          <p:nvPr/>
        </p:nvSpPr>
        <p:spPr>
          <a:xfrm>
            <a:off x="792130" y="7704730"/>
            <a:ext cx="3178240" cy="952599"/>
          </a:xfrm>
          <a:prstGeom prst="rect">
            <a:avLst/>
          </a:prstGeom>
        </p:spPr>
        <p:txBody>
          <a:bodyPr lIns="0" tIns="0" rIns="0" bIns="0" rtlCol="0" anchor="t">
            <a:spAutoFit/>
          </a:bodyPr>
          <a:lstStyle/>
          <a:p>
            <a:pPr algn="ctr">
              <a:lnSpc>
                <a:spcPts val="2520"/>
              </a:lnSpc>
            </a:pPr>
            <a:r>
              <a:rPr lang="en-US" sz="2100" b="1">
                <a:solidFill>
                  <a:srgbClr val="FFFFFF"/>
                </a:solidFill>
                <a:latin typeface="Open Sauce Bold"/>
                <a:ea typeface="Open Sauce Bold"/>
                <a:cs typeface="Open Sauce Bold"/>
                <a:sym typeface="Open Sauce Bold"/>
              </a:rPr>
              <a:t>Guaranteed Revenue Per Sign-Up </a:t>
            </a:r>
          </a:p>
          <a:p>
            <a:pPr algn="ctr">
              <a:lnSpc>
                <a:spcPts val="2520"/>
              </a:lnSpc>
            </a:pPr>
            <a:endParaRPr lang="en-US" sz="2100" b="1">
              <a:solidFill>
                <a:srgbClr val="FFFFFF"/>
              </a:solidFill>
              <a:latin typeface="Open Sauce Bold"/>
              <a:ea typeface="Open Sauce Bold"/>
              <a:cs typeface="Open Sauce Bold"/>
              <a:sym typeface="Open Sauce Bold"/>
            </a:endParaRPr>
          </a:p>
        </p:txBody>
      </p:sp>
      <p:sp>
        <p:nvSpPr>
          <p:cNvPr id="67" name="TextBox 67"/>
          <p:cNvSpPr txBox="1"/>
          <p:nvPr/>
        </p:nvSpPr>
        <p:spPr>
          <a:xfrm>
            <a:off x="3497230" y="2753290"/>
            <a:ext cx="3178240" cy="638241"/>
          </a:xfrm>
          <a:prstGeom prst="rect">
            <a:avLst/>
          </a:prstGeom>
        </p:spPr>
        <p:txBody>
          <a:bodyPr lIns="0" tIns="0" rIns="0" bIns="0" rtlCol="0" anchor="t">
            <a:spAutoFit/>
          </a:bodyPr>
          <a:lstStyle/>
          <a:p>
            <a:pPr algn="ctr">
              <a:lnSpc>
                <a:spcPts val="2520"/>
              </a:lnSpc>
            </a:pPr>
            <a:r>
              <a:rPr lang="en-US" sz="2100" b="1">
                <a:solidFill>
                  <a:srgbClr val="FFFFFF"/>
                </a:solidFill>
                <a:latin typeface="Open Sauce Bold"/>
                <a:ea typeface="Open Sauce Bold"/>
                <a:cs typeface="Open Sauce Bold"/>
                <a:sym typeface="Open Sauce Bold"/>
              </a:rPr>
              <a:t>Full Transparency &amp; Tracking</a:t>
            </a:r>
          </a:p>
        </p:txBody>
      </p:sp>
      <p:sp>
        <p:nvSpPr>
          <p:cNvPr id="68" name="TextBox 68"/>
          <p:cNvSpPr txBox="1"/>
          <p:nvPr/>
        </p:nvSpPr>
        <p:spPr>
          <a:xfrm>
            <a:off x="6202330" y="7704730"/>
            <a:ext cx="3178240" cy="641201"/>
          </a:xfrm>
          <a:prstGeom prst="rect">
            <a:avLst/>
          </a:prstGeom>
        </p:spPr>
        <p:txBody>
          <a:bodyPr lIns="0" tIns="0" rIns="0" bIns="0" rtlCol="0" anchor="t">
            <a:spAutoFit/>
          </a:bodyPr>
          <a:lstStyle/>
          <a:p>
            <a:pPr algn="ctr">
              <a:lnSpc>
                <a:spcPts val="2520"/>
              </a:lnSpc>
            </a:pPr>
            <a:r>
              <a:rPr lang="en-US" sz="2100" b="1">
                <a:solidFill>
                  <a:srgbClr val="FFFFFF"/>
                </a:solidFill>
                <a:latin typeface="Inter Bold"/>
                <a:ea typeface="Inter Bold"/>
                <a:cs typeface="Inter Bold"/>
                <a:sym typeface="Inter Bold"/>
              </a:rPr>
              <a:t> Seamless Operation</a:t>
            </a:r>
          </a:p>
          <a:p>
            <a:pPr algn="ctr">
              <a:lnSpc>
                <a:spcPts val="2520"/>
              </a:lnSpc>
            </a:pPr>
            <a:r>
              <a:rPr lang="en-US" sz="2100" b="1">
                <a:solidFill>
                  <a:srgbClr val="FFFFFF"/>
                </a:solidFill>
                <a:latin typeface="Inter Bold"/>
                <a:ea typeface="Inter Bold"/>
                <a:cs typeface="Inter Bold"/>
              </a:rPr>
              <a:t>Benefits</a:t>
            </a:r>
          </a:p>
        </p:txBody>
      </p:sp>
      <p:sp>
        <p:nvSpPr>
          <p:cNvPr id="69" name="TextBox 69"/>
          <p:cNvSpPr txBox="1"/>
          <p:nvPr/>
        </p:nvSpPr>
        <p:spPr>
          <a:xfrm>
            <a:off x="8907430" y="2735972"/>
            <a:ext cx="3178240" cy="641201"/>
          </a:xfrm>
          <a:prstGeom prst="rect">
            <a:avLst/>
          </a:prstGeom>
        </p:spPr>
        <p:txBody>
          <a:bodyPr lIns="0" tIns="0" rIns="0" bIns="0" rtlCol="0" anchor="t">
            <a:spAutoFit/>
          </a:bodyPr>
          <a:lstStyle/>
          <a:p>
            <a:pPr algn="ctr">
              <a:lnSpc>
                <a:spcPts val="2520"/>
              </a:lnSpc>
            </a:pPr>
            <a:r>
              <a:rPr lang="en-US" sz="2100" b="1">
                <a:solidFill>
                  <a:srgbClr val="FFFFFF"/>
                </a:solidFill>
                <a:latin typeface="Open Sauce Bold"/>
                <a:ea typeface="Open Sauce Bold"/>
                <a:cs typeface="Open Sauce Bold"/>
                <a:sym typeface="Open Sauce Bold"/>
              </a:rPr>
              <a:t>Brand Value Amplification</a:t>
            </a:r>
          </a:p>
        </p:txBody>
      </p:sp>
      <p:sp>
        <p:nvSpPr>
          <p:cNvPr id="70" name="TextBox 70"/>
          <p:cNvSpPr txBox="1"/>
          <p:nvPr/>
        </p:nvSpPr>
        <p:spPr>
          <a:xfrm>
            <a:off x="792130" y="8485780"/>
            <a:ext cx="3178240" cy="701609"/>
          </a:xfrm>
          <a:prstGeom prst="rect">
            <a:avLst/>
          </a:prstGeom>
        </p:spPr>
        <p:txBody>
          <a:bodyPr lIns="0" tIns="0" rIns="0" bIns="0" rtlCol="0" anchor="t">
            <a:spAutoFit/>
          </a:bodyPr>
          <a:lstStyle/>
          <a:p>
            <a:pPr algn="ctr">
              <a:lnSpc>
                <a:spcPts val="2800"/>
              </a:lnSpc>
            </a:pPr>
            <a:r>
              <a:rPr lang="en-US" sz="2000" spc="20">
                <a:solidFill>
                  <a:srgbClr val="FFFFFF"/>
                </a:solidFill>
                <a:latin typeface="Open Sauce"/>
                <a:ea typeface="Open Sauce"/>
                <a:cs typeface="Open Sauce"/>
                <a:sym typeface="Open Sauce"/>
              </a:rPr>
              <a:t> (Fixed payout or revenue share) </a:t>
            </a:r>
          </a:p>
        </p:txBody>
      </p:sp>
      <p:sp>
        <p:nvSpPr>
          <p:cNvPr id="71" name="TextBox 71"/>
          <p:cNvSpPr txBox="1"/>
          <p:nvPr/>
        </p:nvSpPr>
        <p:spPr>
          <a:xfrm>
            <a:off x="3574985" y="3452536"/>
            <a:ext cx="3178240" cy="1054001"/>
          </a:xfrm>
          <a:prstGeom prst="rect">
            <a:avLst/>
          </a:prstGeom>
        </p:spPr>
        <p:txBody>
          <a:bodyPr lIns="0" tIns="0" rIns="0" bIns="0" rtlCol="0" anchor="t">
            <a:spAutoFit/>
          </a:bodyPr>
          <a:lstStyle/>
          <a:p>
            <a:pPr algn="ctr">
              <a:lnSpc>
                <a:spcPts val="2800"/>
              </a:lnSpc>
            </a:pPr>
            <a:r>
              <a:rPr lang="en-US" sz="2000" spc="20">
                <a:solidFill>
                  <a:srgbClr val="FFFFFF"/>
                </a:solidFill>
                <a:latin typeface="Open Sauce"/>
                <a:ea typeface="Open Sauce"/>
                <a:cs typeface="Open Sauce"/>
                <a:sym typeface="Open Sauce"/>
              </a:rPr>
              <a:t>(Real-time insights, clear attribution, and weekly performance reports) </a:t>
            </a:r>
          </a:p>
        </p:txBody>
      </p:sp>
      <p:sp>
        <p:nvSpPr>
          <p:cNvPr id="72" name="TextBox 72"/>
          <p:cNvSpPr txBox="1"/>
          <p:nvPr/>
        </p:nvSpPr>
        <p:spPr>
          <a:xfrm>
            <a:off x="5815965" y="8485780"/>
            <a:ext cx="3789985" cy="1046440"/>
          </a:xfrm>
          <a:prstGeom prst="rect">
            <a:avLst/>
          </a:prstGeom>
        </p:spPr>
        <p:txBody>
          <a:bodyPr wrap="square" lIns="0" tIns="0" rIns="0" bIns="0" rtlCol="0" anchor="t">
            <a:spAutoFit/>
          </a:bodyPr>
          <a:lstStyle/>
          <a:p>
            <a:pPr algn="ctr">
              <a:lnSpc>
                <a:spcPts val="2800"/>
              </a:lnSpc>
            </a:pPr>
            <a:r>
              <a:rPr lang="en-US" sz="2000" spc="20">
                <a:solidFill>
                  <a:srgbClr val="FFFFFF"/>
                </a:solidFill>
                <a:latin typeface="Open Sauce"/>
                <a:ea typeface="Open Sauce"/>
                <a:cs typeface="Open Sauce"/>
                <a:sym typeface="Open Sauce"/>
              </a:rPr>
              <a:t> (We handle end-to-end process from lead follow-ups to service delivery)</a:t>
            </a:r>
          </a:p>
        </p:txBody>
      </p:sp>
      <p:sp>
        <p:nvSpPr>
          <p:cNvPr id="73" name="TextBox 73"/>
          <p:cNvSpPr txBox="1"/>
          <p:nvPr/>
        </p:nvSpPr>
        <p:spPr>
          <a:xfrm>
            <a:off x="8907430" y="3452536"/>
            <a:ext cx="3549186" cy="1054001"/>
          </a:xfrm>
          <a:prstGeom prst="rect">
            <a:avLst/>
          </a:prstGeom>
        </p:spPr>
        <p:txBody>
          <a:bodyPr lIns="0" tIns="0" rIns="0" bIns="0" rtlCol="0" anchor="t">
            <a:spAutoFit/>
          </a:bodyPr>
          <a:lstStyle/>
          <a:p>
            <a:pPr algn="ctr">
              <a:lnSpc>
                <a:spcPts val="2800"/>
              </a:lnSpc>
            </a:pPr>
            <a:r>
              <a:rPr lang="en-US" sz="2000" spc="20">
                <a:solidFill>
                  <a:srgbClr val="FFFFFF"/>
                </a:solidFill>
                <a:latin typeface="Open Sauce"/>
                <a:ea typeface="Open Sauce"/>
                <a:cs typeface="Open Sauce"/>
                <a:sym typeface="Open Sauce"/>
              </a:rPr>
              <a:t>(Enhance your reputation by offering real value that matters)</a:t>
            </a:r>
          </a:p>
        </p:txBody>
      </p:sp>
      <p:sp>
        <p:nvSpPr>
          <p:cNvPr id="74" name="TextBox 74"/>
          <p:cNvSpPr txBox="1"/>
          <p:nvPr/>
        </p:nvSpPr>
        <p:spPr>
          <a:xfrm>
            <a:off x="11612530" y="7700401"/>
            <a:ext cx="3178240" cy="320601"/>
          </a:xfrm>
          <a:prstGeom prst="rect">
            <a:avLst/>
          </a:prstGeom>
        </p:spPr>
        <p:txBody>
          <a:bodyPr lIns="0" tIns="0" rIns="0" bIns="0" rtlCol="0" anchor="t">
            <a:spAutoFit/>
          </a:bodyPr>
          <a:lstStyle/>
          <a:p>
            <a:pPr algn="ctr">
              <a:lnSpc>
                <a:spcPts val="2520"/>
              </a:lnSpc>
            </a:pPr>
            <a:r>
              <a:rPr lang="en-US" sz="2100" b="1">
                <a:solidFill>
                  <a:srgbClr val="FFFFFF"/>
                </a:solidFill>
                <a:latin typeface="Open Sauce Bold"/>
                <a:ea typeface="Open Sauce Bold"/>
                <a:cs typeface="Open Sauce Bold"/>
                <a:sym typeface="Open Sauce Bold"/>
              </a:rPr>
              <a:t>Bridge to Better Health</a:t>
            </a:r>
          </a:p>
        </p:txBody>
      </p:sp>
      <p:sp>
        <p:nvSpPr>
          <p:cNvPr id="75" name="TextBox 75"/>
          <p:cNvSpPr txBox="1"/>
          <p:nvPr/>
        </p:nvSpPr>
        <p:spPr>
          <a:xfrm>
            <a:off x="11049079" y="8214318"/>
            <a:ext cx="4402411" cy="1046440"/>
          </a:xfrm>
          <a:prstGeom prst="rect">
            <a:avLst/>
          </a:prstGeom>
        </p:spPr>
        <p:txBody>
          <a:bodyPr wrap="square" lIns="0" tIns="0" rIns="0" bIns="0" rtlCol="0" anchor="t">
            <a:spAutoFit/>
          </a:bodyPr>
          <a:lstStyle/>
          <a:p>
            <a:pPr algn="ctr">
              <a:lnSpc>
                <a:spcPts val="2800"/>
              </a:lnSpc>
            </a:pPr>
            <a:r>
              <a:rPr lang="en-US" sz="2000" spc="20">
                <a:solidFill>
                  <a:srgbClr val="FFFFFF"/>
                </a:solidFill>
                <a:latin typeface="Open Sauce"/>
                <a:ea typeface="Open Sauce"/>
                <a:cs typeface="Open Sauce"/>
                <a:sym typeface="Open Sauce"/>
              </a:rPr>
              <a:t>(Connect your audience to life-changing wellness programs that reflect your care and credibility)</a:t>
            </a:r>
          </a:p>
        </p:txBody>
      </p:sp>
      <p:sp>
        <p:nvSpPr>
          <p:cNvPr id="45" name="TextBox 44">
            <a:extLst>
              <a:ext uri="{FF2B5EF4-FFF2-40B4-BE49-F238E27FC236}">
                <a16:creationId xmlns:a16="http://schemas.microsoft.com/office/drawing/2014/main" id="{93F43DF2-D246-0385-154C-615954FDB5EF}"/>
              </a:ext>
            </a:extLst>
          </p:cNvPr>
          <p:cNvSpPr txBox="1"/>
          <p:nvPr/>
        </p:nvSpPr>
        <p:spPr>
          <a:xfrm>
            <a:off x="14123441" y="9954436"/>
            <a:ext cx="41678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 2025 </a:t>
            </a:r>
            <a:r>
              <a:rPr lang="en-US" sz="1600" err="1"/>
              <a:t>FitMom</a:t>
            </a:r>
            <a:r>
              <a:rPr lang="en-US" sz="1600"/>
              <a:t> Club. All Rights Reserved</a:t>
            </a:r>
          </a:p>
        </p:txBody>
      </p:sp>
      <p:sp>
        <p:nvSpPr>
          <p:cNvPr id="46" name="Freeform 50" descr="A logo for a fitness club&#10;&#10;AI-generated content may be incorrect.">
            <a:extLst>
              <a:ext uri="{FF2B5EF4-FFF2-40B4-BE49-F238E27FC236}">
                <a16:creationId xmlns:a16="http://schemas.microsoft.com/office/drawing/2014/main" id="{8C4C51F6-068D-9642-A2C1-D7B361A1FF13}"/>
              </a:ext>
            </a:extLst>
          </p:cNvPr>
          <p:cNvSpPr/>
          <p:nvPr/>
        </p:nvSpPr>
        <p:spPr>
          <a:xfrm>
            <a:off x="16594088" y="187451"/>
            <a:ext cx="1689565" cy="1179998"/>
          </a:xfrm>
          <a:custGeom>
            <a:avLst/>
            <a:gdLst/>
            <a:ahLst/>
            <a:cxnLst/>
            <a:rect l="l" t="t" r="r" b="b"/>
            <a:pathLst>
              <a:path w="2038815" h="1465748">
                <a:moveTo>
                  <a:pt x="0" y="0"/>
                </a:moveTo>
                <a:lnTo>
                  <a:pt x="2038815" y="0"/>
                </a:lnTo>
                <a:lnTo>
                  <a:pt x="2038815" y="1465749"/>
                </a:lnTo>
                <a:lnTo>
                  <a:pt x="0" y="1465749"/>
                </a:lnTo>
                <a:lnTo>
                  <a:pt x="0" y="0"/>
                </a:lnTo>
                <a:close/>
              </a:path>
            </a:pathLst>
          </a:custGeom>
          <a:blipFill>
            <a:blip r:embed="rId23"/>
            <a:stretch>
              <a:fillRect l="-4611" r="-4611" b="-51925"/>
            </a:stretch>
          </a:blipFill>
        </p:spPr>
        <p:txBody>
          <a:bodyPr/>
          <a:lstStyle/>
          <a:p>
            <a:endParaRPr lang="en-US"/>
          </a:p>
        </p:txBody>
      </p:sp>
      <p:pic>
        <p:nvPicPr>
          <p:cNvPr id="2" name="Picture 1">
            <a:extLst>
              <a:ext uri="{FF2B5EF4-FFF2-40B4-BE49-F238E27FC236}">
                <a16:creationId xmlns:a16="http://schemas.microsoft.com/office/drawing/2014/main" id="{E200F93C-BDC8-ACA7-6E45-E2EA72B11525}"/>
              </a:ext>
            </a:extLst>
          </p:cNvPr>
          <p:cNvPicPr>
            <a:picLocks noChangeAspect="1"/>
          </p:cNvPicPr>
          <p:nvPr/>
        </p:nvPicPr>
        <p:blipFill>
          <a:blip r:embed="rId24"/>
          <a:stretch>
            <a:fillRect/>
          </a:stretch>
        </p:blipFill>
        <p:spPr>
          <a:xfrm>
            <a:off x="12763500" y="5391150"/>
            <a:ext cx="962025" cy="1062037"/>
          </a:xfrm>
          <a:prstGeom prst="rect">
            <a:avLst/>
          </a:prstGeom>
        </p:spPr>
      </p:pic>
    </p:spTree>
  </p:cSld>
  <p:clrMapOvr>
    <a:masterClrMapping/>
  </p:clrMapOvr>
  <p:transition>
    <p:push/>
  </p:transition>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6666A-205F-EC56-918C-150545D22F04}"/>
            </a:ext>
          </a:extLst>
        </p:cNvPr>
        <p:cNvGrpSpPr/>
        <p:nvPr/>
      </p:nvGrpSpPr>
      <p:grpSpPr>
        <a:xfrm>
          <a:off x="0" y="0"/>
          <a:ext cx="0" cy="0"/>
          <a:chOff x="0" y="0"/>
          <a:chExt cx="0" cy="0"/>
        </a:xfrm>
      </p:grpSpPr>
      <p:sp>
        <p:nvSpPr>
          <p:cNvPr id="68" name="Freeform 68">
            <a:extLst>
              <a:ext uri="{FF2B5EF4-FFF2-40B4-BE49-F238E27FC236}">
                <a16:creationId xmlns:a16="http://schemas.microsoft.com/office/drawing/2014/main" id="{4D6D90AD-72C6-37E4-84FF-91ACB8B4993A}"/>
              </a:ext>
            </a:extLst>
          </p:cNvPr>
          <p:cNvSpPr/>
          <p:nvPr/>
        </p:nvSpPr>
        <p:spPr>
          <a:xfrm>
            <a:off x="10507912" y="1992566"/>
            <a:ext cx="1573398" cy="1568313"/>
          </a:xfrm>
          <a:custGeom>
            <a:avLst/>
            <a:gdLst/>
            <a:ahLst/>
            <a:cxnLst/>
            <a:rect l="l" t="t" r="r" b="b"/>
            <a:pathLst>
              <a:path w="945181" h="931003">
                <a:moveTo>
                  <a:pt x="0" y="0"/>
                </a:moveTo>
                <a:lnTo>
                  <a:pt x="945180" y="0"/>
                </a:lnTo>
                <a:lnTo>
                  <a:pt x="945180" y="931003"/>
                </a:lnTo>
                <a:lnTo>
                  <a:pt x="0" y="9310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3" name="TextBox 73">
            <a:extLst>
              <a:ext uri="{FF2B5EF4-FFF2-40B4-BE49-F238E27FC236}">
                <a16:creationId xmlns:a16="http://schemas.microsoft.com/office/drawing/2014/main" id="{6FC8D4CB-119B-57A0-F794-CE232CA1D0E9}"/>
              </a:ext>
            </a:extLst>
          </p:cNvPr>
          <p:cNvSpPr txBox="1"/>
          <p:nvPr/>
        </p:nvSpPr>
        <p:spPr>
          <a:xfrm>
            <a:off x="14079711" y="8043521"/>
            <a:ext cx="3387791" cy="768993"/>
          </a:xfrm>
          <a:prstGeom prst="rect">
            <a:avLst/>
          </a:prstGeom>
        </p:spPr>
        <p:txBody>
          <a:bodyPr lIns="0" tIns="0" rIns="0" bIns="0" rtlCol="0" anchor="t">
            <a:spAutoFit/>
          </a:bodyPr>
          <a:lstStyle/>
          <a:p>
            <a:pPr algn="ctr">
              <a:lnSpc>
                <a:spcPts val="3079"/>
              </a:lnSpc>
            </a:pPr>
            <a:r>
              <a:rPr lang="en-US" sz="2000" b="1" spc="70">
                <a:solidFill>
                  <a:srgbClr val="FFFFFF"/>
                </a:solidFill>
                <a:latin typeface="DM Sans Bold"/>
                <a:ea typeface="DM Sans Bold"/>
                <a:cs typeface="DM Sans Bold"/>
              </a:rPr>
              <a:t>Health Consultation​</a:t>
            </a:r>
          </a:p>
          <a:p>
            <a:pPr lvl="1">
              <a:lnSpc>
                <a:spcPts val="3079"/>
              </a:lnSpc>
              <a:spcBef>
                <a:spcPct val="0"/>
              </a:spcBef>
            </a:pPr>
            <a:endParaRPr lang="en-US" sz="2000" b="1" spc="70">
              <a:solidFill>
                <a:srgbClr val="FFFFFF"/>
              </a:solidFill>
              <a:latin typeface="DM Sans Bold"/>
              <a:ea typeface="DM Sans Bold"/>
              <a:cs typeface="DM Sans Bold"/>
            </a:endParaRPr>
          </a:p>
        </p:txBody>
      </p:sp>
      <p:sp>
        <p:nvSpPr>
          <p:cNvPr id="82" name="TextBox 82">
            <a:extLst>
              <a:ext uri="{FF2B5EF4-FFF2-40B4-BE49-F238E27FC236}">
                <a16:creationId xmlns:a16="http://schemas.microsoft.com/office/drawing/2014/main" id="{DC4A5E8E-E49F-6755-36A5-A6C8926C03F2}"/>
              </a:ext>
            </a:extLst>
          </p:cNvPr>
          <p:cNvSpPr txBox="1"/>
          <p:nvPr/>
        </p:nvSpPr>
        <p:spPr>
          <a:xfrm>
            <a:off x="1852959" y="405053"/>
            <a:ext cx="14583117" cy="758477"/>
          </a:xfrm>
          <a:prstGeom prst="rect">
            <a:avLst/>
          </a:prstGeom>
        </p:spPr>
        <p:txBody>
          <a:bodyPr wrap="square" lIns="0" tIns="0" rIns="0" bIns="0" rtlCol="0" anchor="t">
            <a:spAutoFit/>
          </a:bodyPr>
          <a:lstStyle/>
          <a:p>
            <a:pPr marL="0" lvl="1" algn="ctr">
              <a:lnSpc>
                <a:spcPts val="5599"/>
              </a:lnSpc>
              <a:spcBef>
                <a:spcPct val="0"/>
              </a:spcBef>
            </a:pPr>
            <a:r>
              <a:rPr lang="en-US" sz="6000" b="1" spc="167">
                <a:latin typeface="DM Sans Bold"/>
                <a:ea typeface="DM Sans Bold"/>
                <a:cs typeface="DM Sans Bold"/>
                <a:sym typeface="DM Sans Bold"/>
              </a:rPr>
              <a:t>VALUE</a:t>
            </a:r>
            <a:r>
              <a:rPr lang="en-US" sz="6000" b="1" u="none" strike="noStrike" spc="167">
                <a:latin typeface="DM Sans Bold"/>
                <a:ea typeface="DM Sans Bold"/>
                <a:cs typeface="DM Sans Bold"/>
                <a:sym typeface="DM Sans Bold"/>
              </a:rPr>
              <a:t> </a:t>
            </a:r>
            <a:r>
              <a:rPr lang="en-US" sz="6000" b="1" spc="167">
                <a:latin typeface="DM Sans Bold"/>
                <a:ea typeface="DM Sans Bold"/>
                <a:cs typeface="DM Sans Bold"/>
                <a:sym typeface="DM Sans Bold"/>
              </a:rPr>
              <a:t>FOR MOMZ</a:t>
            </a:r>
            <a:r>
              <a:rPr lang="en-US" sz="6000" b="1" u="none" strike="noStrike" spc="167">
                <a:latin typeface="DM Sans Bold"/>
                <a:ea typeface="DM Sans Bold"/>
                <a:cs typeface="DM Sans Bold"/>
                <a:sym typeface="DM Sans Bold"/>
              </a:rPr>
              <a:t> CRADLE CLIENTS</a:t>
            </a:r>
            <a:endParaRPr lang="en-US" sz="6000" b="1" u="none" strike="noStrike" spc="167">
              <a:latin typeface="DM Sans Bold"/>
              <a:ea typeface="DM Sans Bold"/>
              <a:cs typeface="DM Sans Bold"/>
            </a:endParaRPr>
          </a:p>
        </p:txBody>
      </p:sp>
      <p:sp>
        <p:nvSpPr>
          <p:cNvPr id="14" name="TextBox 13">
            <a:extLst>
              <a:ext uri="{FF2B5EF4-FFF2-40B4-BE49-F238E27FC236}">
                <a16:creationId xmlns:a16="http://schemas.microsoft.com/office/drawing/2014/main" id="{4B8E7FC0-5608-954C-2C71-D53B9C92F70C}"/>
              </a:ext>
            </a:extLst>
          </p:cNvPr>
          <p:cNvSpPr txBox="1"/>
          <p:nvPr/>
        </p:nvSpPr>
        <p:spPr>
          <a:xfrm>
            <a:off x="14123441" y="9954436"/>
            <a:ext cx="41678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 2025 </a:t>
            </a:r>
            <a:r>
              <a:rPr lang="en-US" sz="1600" err="1"/>
              <a:t>FitMom</a:t>
            </a:r>
            <a:r>
              <a:rPr lang="en-US" sz="1600"/>
              <a:t> Club. All Rights Reserved</a:t>
            </a:r>
          </a:p>
        </p:txBody>
      </p:sp>
      <p:sp>
        <p:nvSpPr>
          <p:cNvPr id="228" name="Freeform 69">
            <a:extLst>
              <a:ext uri="{FF2B5EF4-FFF2-40B4-BE49-F238E27FC236}">
                <a16:creationId xmlns:a16="http://schemas.microsoft.com/office/drawing/2014/main" id="{61CBD40A-A168-F014-66C7-2E56FC490046}"/>
              </a:ext>
            </a:extLst>
          </p:cNvPr>
          <p:cNvSpPr/>
          <p:nvPr/>
        </p:nvSpPr>
        <p:spPr>
          <a:xfrm>
            <a:off x="5842759" y="1968857"/>
            <a:ext cx="1697997" cy="1573256"/>
          </a:xfrm>
          <a:custGeom>
            <a:avLst/>
            <a:gdLst/>
            <a:ahLst/>
            <a:cxnLst/>
            <a:rect l="l" t="t" r="r" b="b"/>
            <a:pathLst>
              <a:path w="1138763" h="996417">
                <a:moveTo>
                  <a:pt x="0" y="0"/>
                </a:moveTo>
                <a:lnTo>
                  <a:pt x="1138762" y="0"/>
                </a:lnTo>
                <a:lnTo>
                  <a:pt x="1138762" y="996417"/>
                </a:lnTo>
                <a:lnTo>
                  <a:pt x="0" y="9964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42" name="Picture 41">
            <a:extLst>
              <a:ext uri="{FF2B5EF4-FFF2-40B4-BE49-F238E27FC236}">
                <a16:creationId xmlns:a16="http://schemas.microsoft.com/office/drawing/2014/main" id="{E53A8B28-FF4D-A5FE-B7C5-12372667B6E1}"/>
              </a:ext>
            </a:extLst>
          </p:cNvPr>
          <p:cNvPicPr>
            <a:picLocks noChangeAspect="1"/>
          </p:cNvPicPr>
          <p:nvPr/>
        </p:nvPicPr>
        <p:blipFill>
          <a:blip r:embed="rId8"/>
          <a:stretch>
            <a:fillRect/>
          </a:stretch>
        </p:blipFill>
        <p:spPr>
          <a:xfrm>
            <a:off x="10506404" y="5947631"/>
            <a:ext cx="1924483" cy="1726948"/>
          </a:xfrm>
          <a:prstGeom prst="rect">
            <a:avLst/>
          </a:prstGeom>
        </p:spPr>
      </p:pic>
      <p:pic>
        <p:nvPicPr>
          <p:cNvPr id="43" name="Picture 42">
            <a:extLst>
              <a:ext uri="{FF2B5EF4-FFF2-40B4-BE49-F238E27FC236}">
                <a16:creationId xmlns:a16="http://schemas.microsoft.com/office/drawing/2014/main" id="{A7ACDF6C-21DB-D35A-A221-8B9B3AAB8D7F}"/>
              </a:ext>
            </a:extLst>
          </p:cNvPr>
          <p:cNvPicPr>
            <a:picLocks noChangeAspect="1"/>
          </p:cNvPicPr>
          <p:nvPr/>
        </p:nvPicPr>
        <p:blipFill>
          <a:blip r:embed="rId9"/>
          <a:stretch>
            <a:fillRect/>
          </a:stretch>
        </p:blipFill>
        <p:spPr>
          <a:xfrm>
            <a:off x="1425023" y="5956586"/>
            <a:ext cx="1540670" cy="1725866"/>
          </a:xfrm>
          <a:prstGeom prst="rect">
            <a:avLst/>
          </a:prstGeom>
        </p:spPr>
      </p:pic>
      <p:pic>
        <p:nvPicPr>
          <p:cNvPr id="44" name="Picture 43">
            <a:extLst>
              <a:ext uri="{FF2B5EF4-FFF2-40B4-BE49-F238E27FC236}">
                <a16:creationId xmlns:a16="http://schemas.microsoft.com/office/drawing/2014/main" id="{CCDB22D7-A721-F90D-08D2-8457A235770A}"/>
              </a:ext>
            </a:extLst>
          </p:cNvPr>
          <p:cNvPicPr>
            <a:picLocks noChangeAspect="1"/>
          </p:cNvPicPr>
          <p:nvPr/>
        </p:nvPicPr>
        <p:blipFill>
          <a:blip r:embed="rId10"/>
          <a:stretch>
            <a:fillRect/>
          </a:stretch>
        </p:blipFill>
        <p:spPr>
          <a:xfrm>
            <a:off x="14875255" y="1757821"/>
            <a:ext cx="1733984" cy="1932603"/>
          </a:xfrm>
          <a:prstGeom prst="rect">
            <a:avLst/>
          </a:prstGeom>
        </p:spPr>
      </p:pic>
      <p:pic>
        <p:nvPicPr>
          <p:cNvPr id="57" name="Picture 56">
            <a:extLst>
              <a:ext uri="{FF2B5EF4-FFF2-40B4-BE49-F238E27FC236}">
                <a16:creationId xmlns:a16="http://schemas.microsoft.com/office/drawing/2014/main" id="{876348E0-1810-C42C-7D5D-6F1147D9E74A}"/>
              </a:ext>
            </a:extLst>
          </p:cNvPr>
          <p:cNvPicPr>
            <a:picLocks noChangeAspect="1"/>
          </p:cNvPicPr>
          <p:nvPr/>
        </p:nvPicPr>
        <p:blipFill>
          <a:blip r:embed="rId11"/>
          <a:stretch>
            <a:fillRect/>
          </a:stretch>
        </p:blipFill>
        <p:spPr>
          <a:xfrm>
            <a:off x="1361530" y="2085813"/>
            <a:ext cx="1542163" cy="1485035"/>
          </a:xfrm>
          <a:prstGeom prst="rect">
            <a:avLst/>
          </a:prstGeom>
        </p:spPr>
      </p:pic>
      <p:sp>
        <p:nvSpPr>
          <p:cNvPr id="28" name="Rectangle: Rounded Corners 27">
            <a:extLst>
              <a:ext uri="{FF2B5EF4-FFF2-40B4-BE49-F238E27FC236}">
                <a16:creationId xmlns:a16="http://schemas.microsoft.com/office/drawing/2014/main" id="{68311DA9-DFF9-2F31-56C9-4C92AACE3BE5}"/>
              </a:ext>
            </a:extLst>
          </p:cNvPr>
          <p:cNvSpPr/>
          <p:nvPr/>
        </p:nvSpPr>
        <p:spPr>
          <a:xfrm>
            <a:off x="304255" y="3732199"/>
            <a:ext cx="3661388" cy="1627262"/>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latin typeface="Dubai"/>
                <a:ea typeface="Calibri"/>
                <a:cs typeface="Dubai"/>
              </a:rPr>
              <a:t>We follow ICMR &amp; NIN Approved Evidence-Based Nutrition &amp; Fitness Guidelines</a:t>
            </a:r>
            <a:endParaRPr lang="en-US" sz="2400" b="1">
              <a:solidFill>
                <a:schemeClr val="bg1"/>
              </a:solidFill>
              <a:latin typeface="Dubai"/>
              <a:cs typeface="Dubai"/>
            </a:endParaRPr>
          </a:p>
        </p:txBody>
      </p:sp>
      <p:sp>
        <p:nvSpPr>
          <p:cNvPr id="29" name="Rectangle: Rounded Corners 28">
            <a:extLst>
              <a:ext uri="{FF2B5EF4-FFF2-40B4-BE49-F238E27FC236}">
                <a16:creationId xmlns:a16="http://schemas.microsoft.com/office/drawing/2014/main" id="{795EB404-985D-42CD-D50D-6C077F75D9C8}"/>
              </a:ext>
            </a:extLst>
          </p:cNvPr>
          <p:cNvSpPr/>
          <p:nvPr/>
        </p:nvSpPr>
        <p:spPr>
          <a:xfrm>
            <a:off x="4736590" y="7763983"/>
            <a:ext cx="3661388" cy="1627262"/>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latin typeface="Dubai"/>
                <a:ea typeface="Calibri"/>
                <a:cs typeface="Dubai"/>
              </a:rPr>
              <a:t>Exclusive Wellness Programs </a:t>
            </a:r>
          </a:p>
        </p:txBody>
      </p:sp>
      <p:sp>
        <p:nvSpPr>
          <p:cNvPr id="58" name="Rectangle: Rounded Corners 57">
            <a:extLst>
              <a:ext uri="{FF2B5EF4-FFF2-40B4-BE49-F238E27FC236}">
                <a16:creationId xmlns:a16="http://schemas.microsoft.com/office/drawing/2014/main" id="{BA1AE0F8-90BA-B2EC-8CAC-FEE9407026A9}"/>
              </a:ext>
            </a:extLst>
          </p:cNvPr>
          <p:cNvSpPr/>
          <p:nvPr/>
        </p:nvSpPr>
        <p:spPr>
          <a:xfrm>
            <a:off x="13910848" y="3632807"/>
            <a:ext cx="3661388" cy="1627262"/>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latin typeface="Dubai"/>
                <a:ea typeface="+mn-lt"/>
                <a:cs typeface="+mn-lt"/>
              </a:rPr>
              <a:t>Clinically Designed </a:t>
            </a:r>
            <a:endParaRPr lang="en-US" sz="2400" b="1">
              <a:solidFill>
                <a:schemeClr val="bg1"/>
              </a:solidFill>
              <a:latin typeface="Dubai"/>
              <a:cs typeface="Dubai"/>
            </a:endParaRPr>
          </a:p>
          <a:p>
            <a:pPr algn="ctr"/>
            <a:r>
              <a:rPr lang="en-US" sz="2400" b="1">
                <a:solidFill>
                  <a:schemeClr val="bg1"/>
                </a:solidFill>
                <a:latin typeface="Dubai"/>
                <a:ea typeface="+mn-lt"/>
                <a:cs typeface="+mn-lt"/>
              </a:rPr>
              <a:t>Customized Plan </a:t>
            </a:r>
            <a:endParaRPr lang="en-US" sz="2400" b="1">
              <a:solidFill>
                <a:schemeClr val="bg1"/>
              </a:solidFill>
              <a:latin typeface="Dubai"/>
              <a:cs typeface="Dubai"/>
            </a:endParaRPr>
          </a:p>
          <a:p>
            <a:pPr algn="ctr"/>
            <a:r>
              <a:rPr lang="en-US" sz="2400" b="1">
                <a:solidFill>
                  <a:schemeClr val="bg1"/>
                </a:solidFill>
                <a:latin typeface="Dubai"/>
                <a:ea typeface="+mn-lt"/>
                <a:cs typeface="+mn-lt"/>
              </a:rPr>
              <a:t>For Every Health Conditions</a:t>
            </a:r>
            <a:endParaRPr lang="en-US" sz="2400" b="1">
              <a:solidFill>
                <a:schemeClr val="bg1"/>
              </a:solidFill>
              <a:latin typeface="Dubai"/>
              <a:cs typeface="Dubai"/>
            </a:endParaRPr>
          </a:p>
        </p:txBody>
      </p:sp>
      <p:sp>
        <p:nvSpPr>
          <p:cNvPr id="59" name="Rectangle: Rounded Corners 58">
            <a:extLst>
              <a:ext uri="{FF2B5EF4-FFF2-40B4-BE49-F238E27FC236}">
                <a16:creationId xmlns:a16="http://schemas.microsoft.com/office/drawing/2014/main" id="{A3035A67-37FC-ACAA-6734-7E55180D61AD}"/>
              </a:ext>
            </a:extLst>
          </p:cNvPr>
          <p:cNvSpPr/>
          <p:nvPr/>
        </p:nvSpPr>
        <p:spPr>
          <a:xfrm>
            <a:off x="9464925" y="7724416"/>
            <a:ext cx="3661388" cy="1627262"/>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latin typeface="Dubai"/>
                <a:ea typeface="Calibri"/>
                <a:cs typeface="Dubai"/>
              </a:rPr>
              <a:t>No-fad Diet &amp; Fitness; Sustainable, Long-term Results</a:t>
            </a:r>
            <a:endParaRPr lang="en-US">
              <a:solidFill>
                <a:schemeClr val="bg1"/>
              </a:solidFill>
            </a:endParaRPr>
          </a:p>
        </p:txBody>
      </p:sp>
      <p:sp>
        <p:nvSpPr>
          <p:cNvPr id="63" name="Rectangle: Rounded Corners 62">
            <a:extLst>
              <a:ext uri="{FF2B5EF4-FFF2-40B4-BE49-F238E27FC236}">
                <a16:creationId xmlns:a16="http://schemas.microsoft.com/office/drawing/2014/main" id="{918165D7-B711-6FD5-5E20-6B856C062E36}"/>
              </a:ext>
            </a:extLst>
          </p:cNvPr>
          <p:cNvSpPr/>
          <p:nvPr/>
        </p:nvSpPr>
        <p:spPr>
          <a:xfrm>
            <a:off x="367748" y="7724416"/>
            <a:ext cx="3661388" cy="1627262"/>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latin typeface="Dubai"/>
                <a:ea typeface="Calibri"/>
                <a:cs typeface="Dubai"/>
              </a:rPr>
              <a:t>Clients are Guided by Certified Dietitians </a:t>
            </a:r>
          </a:p>
        </p:txBody>
      </p:sp>
      <p:sp>
        <p:nvSpPr>
          <p:cNvPr id="2" name="Rectangle: Rounded Corners 1">
            <a:extLst>
              <a:ext uri="{FF2B5EF4-FFF2-40B4-BE49-F238E27FC236}">
                <a16:creationId xmlns:a16="http://schemas.microsoft.com/office/drawing/2014/main" id="{80454B96-5BC9-11EF-8FA7-757C3479562A}"/>
              </a:ext>
            </a:extLst>
          </p:cNvPr>
          <p:cNvSpPr/>
          <p:nvPr/>
        </p:nvSpPr>
        <p:spPr>
          <a:xfrm>
            <a:off x="13911780" y="7711488"/>
            <a:ext cx="3661388" cy="1627262"/>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latin typeface="Dubai"/>
                <a:ea typeface="Calibri"/>
                <a:cs typeface="Dubai"/>
              </a:rPr>
              <a:t>Health Consultations</a:t>
            </a:r>
          </a:p>
        </p:txBody>
      </p:sp>
      <p:sp>
        <p:nvSpPr>
          <p:cNvPr id="4" name="Rectangle: Rounded Corners 3">
            <a:extLst>
              <a:ext uri="{FF2B5EF4-FFF2-40B4-BE49-F238E27FC236}">
                <a16:creationId xmlns:a16="http://schemas.microsoft.com/office/drawing/2014/main" id="{30265723-29C4-B820-DFDC-42016CBAF4E8}"/>
              </a:ext>
            </a:extLst>
          </p:cNvPr>
          <p:cNvSpPr/>
          <p:nvPr/>
        </p:nvSpPr>
        <p:spPr>
          <a:xfrm>
            <a:off x="4849778" y="3722070"/>
            <a:ext cx="3661388" cy="1627262"/>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latin typeface="Dubai"/>
                <a:ea typeface="Calibri"/>
                <a:cs typeface="Dubai"/>
              </a:rPr>
              <a:t>Science-backed Holistic Care by Health Expert Professionals</a:t>
            </a:r>
            <a:endParaRPr lang="en-US">
              <a:solidFill>
                <a:schemeClr val="bg1"/>
              </a:solidFill>
              <a:ea typeface="+mn-lt"/>
              <a:cs typeface="+mn-lt"/>
            </a:endParaRPr>
          </a:p>
        </p:txBody>
      </p:sp>
      <p:sp>
        <p:nvSpPr>
          <p:cNvPr id="5" name="Rectangle: Rounded Corners 4">
            <a:extLst>
              <a:ext uri="{FF2B5EF4-FFF2-40B4-BE49-F238E27FC236}">
                <a16:creationId xmlns:a16="http://schemas.microsoft.com/office/drawing/2014/main" id="{39FB2EDB-1C86-F40B-263A-AFFC504A139F}"/>
              </a:ext>
            </a:extLst>
          </p:cNvPr>
          <p:cNvSpPr/>
          <p:nvPr/>
        </p:nvSpPr>
        <p:spPr>
          <a:xfrm>
            <a:off x="9464925" y="3738635"/>
            <a:ext cx="3661388" cy="1627262"/>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latin typeface="Dubai"/>
                <a:ea typeface="Calibri"/>
                <a:cs typeface="Dubai"/>
              </a:rPr>
              <a:t>Support During Pregnancies &amp; </a:t>
            </a:r>
            <a:endParaRPr lang="en-US">
              <a:solidFill>
                <a:schemeClr val="bg1"/>
              </a:solidFill>
            </a:endParaRPr>
          </a:p>
          <a:p>
            <a:pPr algn="ctr"/>
            <a:r>
              <a:rPr lang="en-US" sz="2400" b="1">
                <a:solidFill>
                  <a:schemeClr val="bg1"/>
                </a:solidFill>
                <a:latin typeface="Dubai"/>
                <a:ea typeface="Calibri"/>
                <a:cs typeface="Dubai"/>
              </a:rPr>
              <a:t>Postnatal Recoveries</a:t>
            </a:r>
          </a:p>
        </p:txBody>
      </p:sp>
      <p:sp>
        <p:nvSpPr>
          <p:cNvPr id="6" name="Freeform 50" descr="A logo for a fitness club&#10;&#10;AI-generated content may be incorrect.">
            <a:extLst>
              <a:ext uri="{FF2B5EF4-FFF2-40B4-BE49-F238E27FC236}">
                <a16:creationId xmlns:a16="http://schemas.microsoft.com/office/drawing/2014/main" id="{88C97996-BFB0-2AB6-E8E3-9F0E25A2407F}"/>
              </a:ext>
            </a:extLst>
          </p:cNvPr>
          <p:cNvSpPr/>
          <p:nvPr/>
        </p:nvSpPr>
        <p:spPr>
          <a:xfrm>
            <a:off x="16594088" y="187451"/>
            <a:ext cx="1689565" cy="1179998"/>
          </a:xfrm>
          <a:custGeom>
            <a:avLst/>
            <a:gdLst/>
            <a:ahLst/>
            <a:cxnLst/>
            <a:rect l="l" t="t" r="r" b="b"/>
            <a:pathLst>
              <a:path w="2038815" h="1465748">
                <a:moveTo>
                  <a:pt x="0" y="0"/>
                </a:moveTo>
                <a:lnTo>
                  <a:pt x="2038815" y="0"/>
                </a:lnTo>
                <a:lnTo>
                  <a:pt x="2038815" y="1465749"/>
                </a:lnTo>
                <a:lnTo>
                  <a:pt x="0" y="1465749"/>
                </a:lnTo>
                <a:lnTo>
                  <a:pt x="0" y="0"/>
                </a:lnTo>
                <a:close/>
              </a:path>
            </a:pathLst>
          </a:custGeom>
          <a:blipFill>
            <a:blip r:embed="rId12"/>
            <a:stretch>
              <a:fillRect l="-4611" r="-4611" b="-51925"/>
            </a:stretch>
          </a:blipFill>
        </p:spPr>
        <p:txBody>
          <a:bodyPr/>
          <a:lstStyle/>
          <a:p>
            <a:endParaRPr lang="en-US"/>
          </a:p>
        </p:txBody>
      </p:sp>
      <p:pic>
        <p:nvPicPr>
          <p:cNvPr id="7" name="Picture 6">
            <a:extLst>
              <a:ext uri="{FF2B5EF4-FFF2-40B4-BE49-F238E27FC236}">
                <a16:creationId xmlns:a16="http://schemas.microsoft.com/office/drawing/2014/main" id="{C4F659D5-A21F-221C-BBC7-6BE762175CA9}"/>
              </a:ext>
            </a:extLst>
          </p:cNvPr>
          <p:cNvPicPr>
            <a:picLocks noChangeAspect="1"/>
          </p:cNvPicPr>
          <p:nvPr/>
        </p:nvPicPr>
        <p:blipFill>
          <a:blip r:embed="rId13"/>
          <a:stretch>
            <a:fillRect/>
          </a:stretch>
        </p:blipFill>
        <p:spPr>
          <a:xfrm>
            <a:off x="5304234" y="5536405"/>
            <a:ext cx="2518172" cy="2375298"/>
          </a:xfrm>
          <a:prstGeom prst="rect">
            <a:avLst/>
          </a:prstGeom>
        </p:spPr>
      </p:pic>
      <p:pic>
        <p:nvPicPr>
          <p:cNvPr id="3" name="Picture 2">
            <a:extLst>
              <a:ext uri="{FF2B5EF4-FFF2-40B4-BE49-F238E27FC236}">
                <a16:creationId xmlns:a16="http://schemas.microsoft.com/office/drawing/2014/main" id="{9E6CFCF7-BF82-30A3-D19A-F39796533893}"/>
              </a:ext>
            </a:extLst>
          </p:cNvPr>
          <p:cNvPicPr>
            <a:picLocks noChangeAspect="1"/>
          </p:cNvPicPr>
          <p:nvPr/>
        </p:nvPicPr>
        <p:blipFill>
          <a:blip r:embed="rId14"/>
          <a:stretch>
            <a:fillRect/>
          </a:stretch>
        </p:blipFill>
        <p:spPr>
          <a:xfrm>
            <a:off x="14581909" y="5831591"/>
            <a:ext cx="2270879" cy="2066721"/>
          </a:xfrm>
          <a:prstGeom prst="rect">
            <a:avLst/>
          </a:prstGeom>
        </p:spPr>
      </p:pic>
    </p:spTree>
    <p:extLst>
      <p:ext uri="{BB962C8B-B14F-4D97-AF65-F5344CB8AC3E}">
        <p14:creationId xmlns:p14="http://schemas.microsoft.com/office/powerpoint/2010/main" val="1288080044"/>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F571176B-E9D8-6456-9850-B17BC64E063F}"/>
            </a:ext>
          </a:extLst>
        </p:cNvPr>
        <p:cNvGrpSpPr/>
        <p:nvPr/>
      </p:nvGrpSpPr>
      <p:grpSpPr>
        <a:xfrm>
          <a:off x="0" y="0"/>
          <a:ext cx="0" cy="0"/>
          <a:chOff x="0" y="0"/>
          <a:chExt cx="0" cy="0"/>
        </a:xfrm>
      </p:grpSpPr>
      <p:sp>
        <p:nvSpPr>
          <p:cNvPr id="43" name="TextBox 43">
            <a:extLst>
              <a:ext uri="{FF2B5EF4-FFF2-40B4-BE49-F238E27FC236}">
                <a16:creationId xmlns:a16="http://schemas.microsoft.com/office/drawing/2014/main" id="{A5A30B0F-81ED-3E5F-24F5-DC7DD1EB9949}"/>
              </a:ext>
            </a:extLst>
          </p:cNvPr>
          <p:cNvSpPr txBox="1"/>
          <p:nvPr/>
        </p:nvSpPr>
        <p:spPr>
          <a:xfrm>
            <a:off x="1923491" y="9232227"/>
            <a:ext cx="14443099" cy="638241"/>
          </a:xfrm>
          <a:prstGeom prst="rect">
            <a:avLst/>
          </a:prstGeom>
        </p:spPr>
        <p:txBody>
          <a:bodyPr lIns="0" tIns="0" rIns="0" bIns="0" rtlCol="0" anchor="t">
            <a:spAutoFit/>
          </a:bodyPr>
          <a:lstStyle/>
          <a:p>
            <a:pPr algn="ctr">
              <a:lnSpc>
                <a:spcPts val="2520"/>
              </a:lnSpc>
            </a:pPr>
            <a:r>
              <a:rPr lang="en-US" sz="2100" b="1">
                <a:latin typeface="Open Sauce Bold"/>
                <a:ea typeface="Open Sauce Bold"/>
                <a:cs typeface="Open Sauce Bold"/>
                <a:sym typeface="Open Sauce Bold"/>
              </a:rPr>
              <a:t>We’ll provide unique QR codes for your product packaging. Every verified conversion will generate revenue for </a:t>
            </a:r>
            <a:r>
              <a:rPr lang="en-US" sz="2100" b="1" err="1">
                <a:latin typeface="Open Sauce Bold"/>
                <a:ea typeface="Open Sauce Bold"/>
                <a:cs typeface="Open Sauce Bold"/>
                <a:sym typeface="Open Sauce Bold"/>
              </a:rPr>
              <a:t>Momz</a:t>
            </a:r>
            <a:r>
              <a:rPr lang="en-US" sz="2100" b="1">
                <a:latin typeface="Open Sauce Bold"/>
                <a:ea typeface="Open Sauce Bold"/>
                <a:cs typeface="Open Sauce Bold"/>
                <a:sym typeface="Open Sauce Bold"/>
              </a:rPr>
              <a:t> Cradle</a:t>
            </a:r>
            <a:endParaRPr lang="en-US"/>
          </a:p>
        </p:txBody>
      </p:sp>
      <p:sp>
        <p:nvSpPr>
          <p:cNvPr id="47" name="TextBox 47">
            <a:extLst>
              <a:ext uri="{FF2B5EF4-FFF2-40B4-BE49-F238E27FC236}">
                <a16:creationId xmlns:a16="http://schemas.microsoft.com/office/drawing/2014/main" id="{A96D883A-9592-2457-C550-0F8AFD4595DA}"/>
              </a:ext>
            </a:extLst>
          </p:cNvPr>
          <p:cNvSpPr txBox="1"/>
          <p:nvPr/>
        </p:nvSpPr>
        <p:spPr>
          <a:xfrm>
            <a:off x="1735639" y="292099"/>
            <a:ext cx="15466443" cy="1069011"/>
          </a:xfrm>
          <a:prstGeom prst="rect">
            <a:avLst/>
          </a:prstGeom>
        </p:spPr>
        <p:txBody>
          <a:bodyPr wrap="square" lIns="0" tIns="0" rIns="0" bIns="0" rtlCol="0" anchor="t">
            <a:spAutoFit/>
          </a:bodyPr>
          <a:lstStyle/>
          <a:p>
            <a:pPr algn="ctr">
              <a:lnSpc>
                <a:spcPts val="9189"/>
              </a:lnSpc>
              <a:spcBef>
                <a:spcPct val="0"/>
              </a:spcBef>
            </a:pPr>
            <a:r>
              <a:rPr lang="en-US" sz="6000" b="1">
                <a:latin typeface="Inter Bold"/>
                <a:ea typeface="Inter Bold"/>
                <a:sym typeface="Inter Bold"/>
              </a:rPr>
              <a:t>HOW OUR PARTNERSHIP WORKS</a:t>
            </a:r>
            <a:endParaRPr lang="en-US" sz="6000"/>
          </a:p>
        </p:txBody>
      </p:sp>
      <p:sp>
        <p:nvSpPr>
          <p:cNvPr id="24" name="TextBox 23">
            <a:extLst>
              <a:ext uri="{FF2B5EF4-FFF2-40B4-BE49-F238E27FC236}">
                <a16:creationId xmlns:a16="http://schemas.microsoft.com/office/drawing/2014/main" id="{10E65444-A532-59D4-7451-90766EAB173E}"/>
              </a:ext>
            </a:extLst>
          </p:cNvPr>
          <p:cNvSpPr txBox="1"/>
          <p:nvPr/>
        </p:nvSpPr>
        <p:spPr>
          <a:xfrm>
            <a:off x="14123441" y="9954436"/>
            <a:ext cx="41678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 2025 </a:t>
            </a:r>
            <a:r>
              <a:rPr lang="en-US" sz="1600" err="1"/>
              <a:t>FitMom</a:t>
            </a:r>
            <a:r>
              <a:rPr lang="en-US" sz="1600"/>
              <a:t> Club. All Rights Reserved</a:t>
            </a:r>
          </a:p>
        </p:txBody>
      </p:sp>
      <p:sp>
        <p:nvSpPr>
          <p:cNvPr id="27" name="Freeform 50" descr="A logo for a fitness club&#10;&#10;AI-generated content may be incorrect.">
            <a:extLst>
              <a:ext uri="{FF2B5EF4-FFF2-40B4-BE49-F238E27FC236}">
                <a16:creationId xmlns:a16="http://schemas.microsoft.com/office/drawing/2014/main" id="{37E50055-7DE6-CE53-18D1-3F3190A5B874}"/>
              </a:ext>
            </a:extLst>
          </p:cNvPr>
          <p:cNvSpPr/>
          <p:nvPr/>
        </p:nvSpPr>
        <p:spPr>
          <a:xfrm>
            <a:off x="16594088" y="187451"/>
            <a:ext cx="1689565" cy="1179998"/>
          </a:xfrm>
          <a:custGeom>
            <a:avLst/>
            <a:gdLst/>
            <a:ahLst/>
            <a:cxnLst/>
            <a:rect l="l" t="t" r="r" b="b"/>
            <a:pathLst>
              <a:path w="2038815" h="1465748">
                <a:moveTo>
                  <a:pt x="0" y="0"/>
                </a:moveTo>
                <a:lnTo>
                  <a:pt x="2038815" y="0"/>
                </a:lnTo>
                <a:lnTo>
                  <a:pt x="2038815" y="1465749"/>
                </a:lnTo>
                <a:lnTo>
                  <a:pt x="0" y="1465749"/>
                </a:lnTo>
                <a:lnTo>
                  <a:pt x="0" y="0"/>
                </a:lnTo>
                <a:close/>
              </a:path>
            </a:pathLst>
          </a:custGeom>
          <a:blipFill>
            <a:blip r:embed="rId4"/>
            <a:stretch>
              <a:fillRect l="-4611" r="-4611" b="-51925"/>
            </a:stretch>
          </a:blipFill>
        </p:spPr>
        <p:txBody>
          <a:bodyPr/>
          <a:lstStyle/>
          <a:p>
            <a:endParaRPr lang="en-US"/>
          </a:p>
        </p:txBody>
      </p:sp>
      <p:pic>
        <p:nvPicPr>
          <p:cNvPr id="3" name="Picture 2">
            <a:extLst>
              <a:ext uri="{FF2B5EF4-FFF2-40B4-BE49-F238E27FC236}">
                <a16:creationId xmlns:a16="http://schemas.microsoft.com/office/drawing/2014/main" id="{DAEDB89F-256F-DCD0-A9C5-12D2E1109250}"/>
              </a:ext>
            </a:extLst>
          </p:cNvPr>
          <p:cNvPicPr>
            <a:picLocks noChangeAspect="1"/>
          </p:cNvPicPr>
          <p:nvPr/>
        </p:nvPicPr>
        <p:blipFill>
          <a:blip r:embed="rId5"/>
          <a:stretch>
            <a:fillRect/>
          </a:stretch>
        </p:blipFill>
        <p:spPr>
          <a:xfrm>
            <a:off x="2833731" y="992122"/>
            <a:ext cx="13139407" cy="8468591"/>
          </a:xfrm>
          <a:prstGeom prst="rect">
            <a:avLst/>
          </a:prstGeom>
        </p:spPr>
      </p:pic>
    </p:spTree>
    <p:extLst>
      <p:ext uri="{BB962C8B-B14F-4D97-AF65-F5344CB8AC3E}">
        <p14:creationId xmlns:p14="http://schemas.microsoft.com/office/powerpoint/2010/main" val="3623471035"/>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64B99-7783-FFED-0C75-5A103B98EB61}"/>
            </a:ext>
          </a:extLst>
        </p:cNvPr>
        <p:cNvGrpSpPr/>
        <p:nvPr/>
      </p:nvGrpSpPr>
      <p:grpSpPr>
        <a:xfrm>
          <a:off x="0" y="0"/>
          <a:ext cx="0" cy="0"/>
          <a:chOff x="0" y="0"/>
          <a:chExt cx="0" cy="0"/>
        </a:xfrm>
      </p:grpSpPr>
      <p:sp>
        <p:nvSpPr>
          <p:cNvPr id="492" name="TextBox 38">
            <a:extLst>
              <a:ext uri="{FF2B5EF4-FFF2-40B4-BE49-F238E27FC236}">
                <a16:creationId xmlns:a16="http://schemas.microsoft.com/office/drawing/2014/main" id="{2B415F18-CE46-A19D-1EBF-08627F998783}"/>
              </a:ext>
            </a:extLst>
          </p:cNvPr>
          <p:cNvSpPr txBox="1"/>
          <p:nvPr/>
        </p:nvSpPr>
        <p:spPr>
          <a:xfrm>
            <a:off x="3147478" y="1358999"/>
            <a:ext cx="11991189" cy="743793"/>
          </a:xfrm>
          <a:prstGeom prst="rect">
            <a:avLst/>
          </a:prstGeom>
        </p:spPr>
        <p:txBody>
          <a:bodyPr wrap="square" lIns="0" tIns="0" rIns="0" bIns="0" rtlCol="0" anchor="t">
            <a:spAutoFit/>
          </a:bodyPr>
          <a:lstStyle/>
          <a:p>
            <a:pPr algn="ctr">
              <a:lnSpc>
                <a:spcPts val="5759"/>
              </a:lnSpc>
            </a:pPr>
            <a:r>
              <a:rPr lang="en-US" sz="6000" b="1">
                <a:solidFill>
                  <a:srgbClr val="FFFFFF"/>
                </a:solidFill>
                <a:latin typeface="Helvetica World Bold"/>
                <a:ea typeface="Helvetica World Bold"/>
                <a:cs typeface="Helvetica World Bold"/>
                <a:sym typeface="Helvetica World Bold"/>
              </a:rPr>
              <a:t>REVENUE PROJECTION</a:t>
            </a:r>
            <a:endParaRPr lang="en-US" sz="6000" b="1">
              <a:solidFill>
                <a:srgbClr val="FFFFFF"/>
              </a:solidFill>
              <a:latin typeface="Helvetica World Bold"/>
              <a:ea typeface="Helvetica World Bold"/>
              <a:cs typeface="Helvetica World Bold"/>
            </a:endParaRPr>
          </a:p>
        </p:txBody>
      </p:sp>
      <p:sp>
        <p:nvSpPr>
          <p:cNvPr id="1079" name="Freeform 50" descr="A logo for a fitness club&#10;&#10;AI-generated content may be incorrect.">
            <a:extLst>
              <a:ext uri="{FF2B5EF4-FFF2-40B4-BE49-F238E27FC236}">
                <a16:creationId xmlns:a16="http://schemas.microsoft.com/office/drawing/2014/main" id="{A3C11B74-07A9-2C29-255B-477BFBAFCE24}"/>
              </a:ext>
            </a:extLst>
          </p:cNvPr>
          <p:cNvSpPr/>
          <p:nvPr/>
        </p:nvSpPr>
        <p:spPr>
          <a:xfrm>
            <a:off x="16594088" y="187451"/>
            <a:ext cx="1689565" cy="1179998"/>
          </a:xfrm>
          <a:custGeom>
            <a:avLst/>
            <a:gdLst/>
            <a:ahLst/>
            <a:cxnLst/>
            <a:rect l="l" t="t" r="r" b="b"/>
            <a:pathLst>
              <a:path w="2038815" h="1465748">
                <a:moveTo>
                  <a:pt x="0" y="0"/>
                </a:moveTo>
                <a:lnTo>
                  <a:pt x="2038815" y="0"/>
                </a:lnTo>
                <a:lnTo>
                  <a:pt x="2038815" y="1465749"/>
                </a:lnTo>
                <a:lnTo>
                  <a:pt x="0" y="1465749"/>
                </a:lnTo>
                <a:lnTo>
                  <a:pt x="0" y="0"/>
                </a:lnTo>
                <a:close/>
              </a:path>
            </a:pathLst>
          </a:custGeom>
          <a:blipFill>
            <a:blip r:embed="rId3"/>
            <a:stretch>
              <a:fillRect l="-4611" r="-4611" b="-51925"/>
            </a:stretch>
          </a:blipFill>
        </p:spPr>
        <p:txBody>
          <a:bodyPr/>
          <a:lstStyle/>
          <a:p>
            <a:endParaRPr lang="en-US"/>
          </a:p>
        </p:txBody>
      </p:sp>
      <p:sp>
        <p:nvSpPr>
          <p:cNvPr id="24" name="TextBox 23">
            <a:extLst>
              <a:ext uri="{FF2B5EF4-FFF2-40B4-BE49-F238E27FC236}">
                <a16:creationId xmlns:a16="http://schemas.microsoft.com/office/drawing/2014/main" id="{01739F00-9034-FD2F-CD58-E11298182290}"/>
              </a:ext>
            </a:extLst>
          </p:cNvPr>
          <p:cNvSpPr txBox="1"/>
          <p:nvPr/>
        </p:nvSpPr>
        <p:spPr>
          <a:xfrm>
            <a:off x="14123441" y="9954436"/>
            <a:ext cx="41678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 2025 </a:t>
            </a:r>
            <a:r>
              <a:rPr lang="en-US" sz="1600" err="1"/>
              <a:t>FitMom</a:t>
            </a:r>
            <a:r>
              <a:rPr lang="en-US" sz="1600"/>
              <a:t> Club. All Rights Reserved</a:t>
            </a:r>
          </a:p>
        </p:txBody>
      </p:sp>
      <p:sp>
        <p:nvSpPr>
          <p:cNvPr id="29" name="TextBox 28">
            <a:extLst>
              <a:ext uri="{FF2B5EF4-FFF2-40B4-BE49-F238E27FC236}">
                <a16:creationId xmlns:a16="http://schemas.microsoft.com/office/drawing/2014/main" id="{CD2445AC-6DE3-AA03-096A-4641F73BD968}"/>
              </a:ext>
            </a:extLst>
          </p:cNvPr>
          <p:cNvSpPr txBox="1"/>
          <p:nvPr/>
        </p:nvSpPr>
        <p:spPr>
          <a:xfrm>
            <a:off x="2177721" y="7692161"/>
            <a:ext cx="1459766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mn-lt"/>
                <a:cs typeface="+mn-lt"/>
              </a:rPr>
              <a:t>*Disclaimer:</a:t>
            </a:r>
            <a:endParaRPr lang="en-US">
              <a:ea typeface="+mn-lt"/>
              <a:cs typeface="+mn-lt"/>
            </a:endParaRPr>
          </a:p>
          <a:p>
            <a:br>
              <a:rPr lang="en-US" b="1">
                <a:ea typeface="+mn-lt"/>
                <a:cs typeface="+mn-lt"/>
              </a:rPr>
            </a:br>
            <a:r>
              <a:rPr lang="en-US" b="1">
                <a:ea typeface="+mn-lt"/>
                <a:cs typeface="+mn-lt"/>
              </a:rPr>
              <a:t>The above projection is an approximate estimation based on assumptions. Actual revenues may vary depending on client volume, conversion rates, final agreed partner revenue and other operational factors.</a:t>
            </a:r>
            <a:endParaRPr lang="en-US"/>
          </a:p>
        </p:txBody>
      </p:sp>
      <p:pic>
        <p:nvPicPr>
          <p:cNvPr id="3" name="Picture 2" descr="A blue and white rectangular box with white text&#10;&#10;AI-generated content may be incorrect.">
            <a:extLst>
              <a:ext uri="{FF2B5EF4-FFF2-40B4-BE49-F238E27FC236}">
                <a16:creationId xmlns:a16="http://schemas.microsoft.com/office/drawing/2014/main" id="{D23FAED0-47BF-9B7F-5B28-506B25D802F0}"/>
              </a:ext>
            </a:extLst>
          </p:cNvPr>
          <p:cNvPicPr>
            <a:picLocks noChangeAspect="1"/>
          </p:cNvPicPr>
          <p:nvPr/>
        </p:nvPicPr>
        <p:blipFill>
          <a:blip r:embed="rId4"/>
          <a:stretch>
            <a:fillRect/>
          </a:stretch>
        </p:blipFill>
        <p:spPr>
          <a:xfrm>
            <a:off x="2289556" y="3082008"/>
            <a:ext cx="14417226" cy="3672221"/>
          </a:xfrm>
          <a:prstGeom prst="rect">
            <a:avLst/>
          </a:prstGeom>
        </p:spPr>
      </p:pic>
    </p:spTree>
    <p:extLst>
      <p:ext uri="{BB962C8B-B14F-4D97-AF65-F5344CB8AC3E}">
        <p14:creationId xmlns:p14="http://schemas.microsoft.com/office/powerpoint/2010/main" val="1384975443"/>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DylanVTI">
  <a:themeElements>
    <a:clrScheme name="DylanVTI">
      <a:dk1>
        <a:sysClr val="windowText" lastClr="000000"/>
      </a:dk1>
      <a:lt1>
        <a:sysClr val="window" lastClr="FFFFFF"/>
      </a:lt1>
      <a:dk2>
        <a:srgbClr val="1A1A33"/>
      </a:dk2>
      <a:lt2>
        <a:srgbClr val="EEFFE3"/>
      </a:lt2>
      <a:accent1>
        <a:srgbClr val="5C40EF"/>
      </a:accent1>
      <a:accent2>
        <a:srgbClr val="B8A0F8"/>
      </a:accent2>
      <a:accent3>
        <a:srgbClr val="00C777"/>
      </a:accent3>
      <a:accent4>
        <a:srgbClr val="005A66"/>
      </a:accent4>
      <a:accent5>
        <a:srgbClr val="9956EA"/>
      </a:accent5>
      <a:accent6>
        <a:srgbClr val="9BBB25"/>
      </a:accent6>
      <a:hlink>
        <a:srgbClr val="674CF0"/>
      </a:hlink>
      <a:folHlink>
        <a:srgbClr val="B53699"/>
      </a:folHlink>
    </a:clrScheme>
    <a:fontScheme name="DylanVTI">
      <a:majorFont>
        <a:latin typeface="Neue Haas Grotesk Text Pro"/>
        <a:ea typeface=""/>
        <a:cs typeface=""/>
      </a:majorFont>
      <a:minorFont>
        <a:latin typeface="Neue Haas Grotesk Text Pro"/>
        <a:ea typeface=""/>
        <a:cs typeface=""/>
      </a:minorFont>
    </a:fontScheme>
    <a:fmtScheme name="Dylan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ylanVTI" id="{CD0E21EA-FD0B-4FCD-9D95-B274E3CB7535}" vid="{F2F2D961-94DA-46D9-ABD7-77D6D5FB2C2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12</Slides>
  <Notes>4</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DylanVTI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Partnership - Thottil</dc:title>
  <cp:revision>2</cp:revision>
  <dcterms:created xsi:type="dcterms:W3CDTF">2006-08-16T00:00:00Z</dcterms:created>
  <dcterms:modified xsi:type="dcterms:W3CDTF">2026-02-10T11:53:39Z</dcterms:modified>
  <dc:identifier>DAGxbeD8u4w</dc:identifier>
</cp:coreProperties>
</file>